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24"/>
  </p:notesMasterIdLst>
  <p:sldIdLst>
    <p:sldId id="724" r:id="rId2"/>
    <p:sldId id="388" r:id="rId3"/>
    <p:sldId id="256" r:id="rId4"/>
    <p:sldId id="404" r:id="rId5"/>
    <p:sldId id="479" r:id="rId6"/>
    <p:sldId id="390" r:id="rId7"/>
    <p:sldId id="391" r:id="rId8"/>
    <p:sldId id="726" r:id="rId9"/>
    <p:sldId id="734" r:id="rId10"/>
    <p:sldId id="486" r:id="rId11"/>
    <p:sldId id="723" r:id="rId12"/>
    <p:sldId id="257" r:id="rId13"/>
    <p:sldId id="722" r:id="rId14"/>
    <p:sldId id="735" r:id="rId15"/>
    <p:sldId id="737" r:id="rId16"/>
    <p:sldId id="738" r:id="rId17"/>
    <p:sldId id="739" r:id="rId18"/>
    <p:sldId id="740" r:id="rId19"/>
    <p:sldId id="741" r:id="rId20"/>
    <p:sldId id="736" r:id="rId21"/>
    <p:sldId id="497" r:id="rId22"/>
    <p:sldId id="74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973" autoAdjust="0"/>
  </p:normalViewPr>
  <p:slideViewPr>
    <p:cSldViewPr snapToGrid="0">
      <p:cViewPr varScale="1">
        <p:scale>
          <a:sx n="59" d="100"/>
          <a:sy n="59" d="100"/>
        </p:scale>
        <p:origin x="8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32B05-62EA-407A-B21C-2310C7945705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2D71409-67F9-455C-8C6D-716D284AAA6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000" dirty="0">
              <a:latin typeface="Arial Narrow" panose="020B0606020202030204" pitchFamily="34" charset="0"/>
            </a:rPr>
            <a:t>Membership</a:t>
          </a:r>
        </a:p>
      </dgm:t>
    </dgm:pt>
    <dgm:pt modelId="{51680ED1-AF6E-4B28-AE94-92B0EFB0DF7D}" type="parTrans" cxnId="{2AA9C11F-1F1D-428E-801A-47EAA766C99D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478B7D3C-9FB4-4BC6-90AC-49960560DECD}" type="sibTrans" cxnId="{2AA9C11F-1F1D-428E-801A-47EAA766C99D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F66099B6-DBBD-4AB0-82D2-877B80F846F7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000" dirty="0">
              <a:latin typeface="Arial Narrow" panose="020B0606020202030204" pitchFamily="34" charset="0"/>
            </a:rPr>
            <a:t>Ethics</a:t>
          </a:r>
        </a:p>
      </dgm:t>
    </dgm:pt>
    <dgm:pt modelId="{B09C8BFB-F41C-4AC4-AB94-F216E3081C2D}" type="parTrans" cxnId="{B4F3EA32-CE64-4A92-9BAE-BC57E5392B05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BC531B32-9B0E-482E-BF91-65C61F17168D}" type="sibTrans" cxnId="{B4F3EA32-CE64-4A92-9BAE-BC57E5392B05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EE62A4F6-4AC4-435B-990E-81A71CE8CAC7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000" dirty="0">
              <a:latin typeface="Arial Narrow" panose="020B0606020202030204" pitchFamily="34" charset="0"/>
            </a:rPr>
            <a:t>Education</a:t>
          </a:r>
        </a:p>
      </dgm:t>
    </dgm:pt>
    <dgm:pt modelId="{F287B947-7343-4FA2-B288-B23A59FFAE31}" type="parTrans" cxnId="{3A2CECA6-0C5B-46BB-B7C6-7D37E9D210BD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389F9A93-0231-4877-8C41-5D5B8DD7AAC0}" type="sibTrans" cxnId="{3A2CECA6-0C5B-46BB-B7C6-7D37E9D210BD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B6D9DE15-697B-42C2-B6A1-CE31260EED93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000" dirty="0">
              <a:latin typeface="Arial Narrow" panose="020B0606020202030204" pitchFamily="34" charset="0"/>
            </a:rPr>
            <a:t>Cooperation</a:t>
          </a:r>
        </a:p>
      </dgm:t>
    </dgm:pt>
    <dgm:pt modelId="{EAC9FC21-5112-4CCF-8070-06ED15ED24ED}" type="parTrans" cxnId="{40513FB0-F94C-499F-9A0B-9E0341D0A0C2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B605B681-1ACB-4650-8600-F9223ABDDC16}" type="sibTrans" cxnId="{40513FB0-F94C-499F-9A0B-9E0341D0A0C2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244CE93D-3CE9-480A-BC40-D5795AE4CC61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000" dirty="0">
              <a:latin typeface="Arial Narrow" panose="020B0606020202030204" pitchFamily="34" charset="0"/>
            </a:rPr>
            <a:t>Other</a:t>
          </a:r>
        </a:p>
      </dgm:t>
    </dgm:pt>
    <dgm:pt modelId="{B26CFE49-55EC-4B92-8D65-F00D6B48420B}" type="parTrans" cxnId="{746C65D4-0A32-4610-8B9B-A01592BB40A3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AA2C577D-A278-4959-857E-CDA154440386}" type="sibTrans" cxnId="{746C65D4-0A32-4610-8B9B-A01592BB40A3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6CF284C3-4A70-4432-8F33-E75A802B3330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800" dirty="0">
              <a:latin typeface="Arial Narrow" panose="020B0606020202030204" pitchFamily="34" charset="0"/>
            </a:rPr>
            <a:t>Draft Code of Ethics</a:t>
          </a:r>
        </a:p>
      </dgm:t>
    </dgm:pt>
    <dgm:pt modelId="{044831E6-2FC9-4DDA-81FB-5FA418568D07}" type="parTrans" cxnId="{2DC24386-BC50-4BAB-8571-16CB10C2603C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CD50B82D-84BB-4747-B282-ABB339EBA294}" type="sibTrans" cxnId="{2DC24386-BC50-4BAB-8571-16CB10C2603C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DDCF078C-D429-4F3D-A86A-601C37333F0E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800" dirty="0">
              <a:latin typeface="Arial Narrow" panose="020B0606020202030204" pitchFamily="34" charset="0"/>
            </a:rPr>
            <a:t>In cooperation with NAC to develop and manage Cambodia CPA</a:t>
          </a:r>
        </a:p>
      </dgm:t>
    </dgm:pt>
    <dgm:pt modelId="{1882E0FC-22B0-4EC0-AFEA-6913C3E42D04}" type="parTrans" cxnId="{8ED196F6-6553-443C-AAB2-40F72E795577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E265BFA4-891C-408C-98FC-08B80CC170BD}" type="sibTrans" cxnId="{8ED196F6-6553-443C-AAB2-40F72E795577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0175455E-C54B-45D4-9F64-0589EB6B331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800" dirty="0">
              <a:latin typeface="Arial Narrow" panose="020B0606020202030204" pitchFamily="34" charset="0"/>
            </a:rPr>
            <a:t>In cooperation with national and international educational institution to promote accounting and auditing profession</a:t>
          </a:r>
        </a:p>
      </dgm:t>
    </dgm:pt>
    <dgm:pt modelId="{88BD4BDB-1D85-4113-AFEC-21431AF63D5F}" type="parTrans" cxnId="{C8B436FC-B783-46B4-A145-3B3B3DD3B3F9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814ADA3B-AA89-4AB7-868E-C824585A3ABB}" type="sibTrans" cxnId="{C8B436FC-B783-46B4-A145-3B3B3DD3B3F9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FCDCB472-5D0D-441E-9A63-91F48E5C3B9A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000" dirty="0">
              <a:latin typeface="Arial Narrow" panose="020B0606020202030204" pitchFamily="34" charset="0"/>
            </a:rPr>
            <a:t>Participate as a member of the National Accounting Council</a:t>
          </a:r>
        </a:p>
      </dgm:t>
    </dgm:pt>
    <dgm:pt modelId="{F183F53E-B9E4-483E-BB59-E567579A1D20}" type="parTrans" cxnId="{E555CFC0-456A-41C0-853C-A5C184B6F026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88085470-E458-46BB-9028-8CC37AAF17EF}" type="sibTrans" cxnId="{E555CFC0-456A-41C0-853C-A5C184B6F026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8EA7219F-BDB2-48EB-9EEB-3133522D132E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000" dirty="0">
              <a:latin typeface="Arial Narrow" panose="020B0606020202030204" pitchFamily="34" charset="0"/>
            </a:rPr>
            <a:t>Register and govern its members</a:t>
          </a:r>
        </a:p>
      </dgm:t>
    </dgm:pt>
    <dgm:pt modelId="{C94B7947-85DC-4B21-BB99-DF8438356F98}" type="sibTrans" cxnId="{58AD7EEF-D408-406B-87EE-4691D4C30668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3EE8403A-CB7C-4815-85BD-AEBCAEB71B37}" type="parTrans" cxnId="{58AD7EEF-D408-406B-87EE-4691D4C30668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D5FDF6D0-77EA-4204-AD3E-81CAD46DB2D2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000" dirty="0">
              <a:latin typeface="Arial Narrow" panose="020B0606020202030204" pitchFamily="34" charset="0"/>
            </a:rPr>
            <a:t>Determine qualifications and conditions for becoming members</a:t>
          </a:r>
        </a:p>
      </dgm:t>
    </dgm:pt>
    <dgm:pt modelId="{FFB08CF2-53A8-447D-B5DB-4A4F3A9EE0E2}" type="parTrans" cxnId="{9B0A1DE3-E984-44AB-8C35-4B921D9375CF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C03806CF-5D65-4C38-A4A1-AE5879F62F68}" type="sibTrans" cxnId="{9B0A1DE3-E984-44AB-8C35-4B921D9375CF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68B9F1CD-AFF3-450D-9730-A85ACC3A4FD7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2000" dirty="0">
              <a:latin typeface="Arial Narrow" panose="020B0606020202030204" pitchFamily="34" charset="0"/>
            </a:rPr>
            <a:t>Provide, Suspend and Revoke the membership</a:t>
          </a:r>
        </a:p>
      </dgm:t>
    </dgm:pt>
    <dgm:pt modelId="{F46F0848-8674-4DEE-A649-6C70228888F8}" type="parTrans" cxnId="{A51FF2F8-2A9E-4FA8-8B19-8A310EDA84F8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FC61DA42-354C-4234-8467-2F22637F470F}" type="sibTrans" cxnId="{A51FF2F8-2A9E-4FA8-8B19-8A310EDA84F8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2000">
            <a:latin typeface="Arial Narrow" panose="020B0606020202030204" pitchFamily="34" charset="0"/>
          </a:endParaRPr>
        </a:p>
      </dgm:t>
    </dgm:pt>
    <dgm:pt modelId="{2D5CF289-8644-4558-9C9A-19A9B4D6F7B5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800">
              <a:latin typeface="Arial Narrow" panose="020B0606020202030204" pitchFamily="34" charset="0"/>
            </a:rPr>
            <a:t>Monitoring the Ethical compliance of its members</a:t>
          </a:r>
          <a:endParaRPr lang="en-US" sz="1800" dirty="0">
            <a:latin typeface="Arial Narrow" panose="020B0606020202030204" pitchFamily="34" charset="0"/>
          </a:endParaRPr>
        </a:p>
      </dgm:t>
    </dgm:pt>
    <dgm:pt modelId="{F08A892C-7660-4C4C-906F-37A98568D345}" type="parTrans" cxnId="{97B0553B-C603-4E8A-AC74-ABB731460001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62CA34FF-66F3-4C0F-AA89-FBC855203B71}" type="sibTrans" cxnId="{97B0553B-C603-4E8A-AC74-ABB731460001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40530843-9472-49EB-BE5C-4E27C95E611F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800" dirty="0">
              <a:latin typeface="Arial Narrow" panose="020B0606020202030204" pitchFamily="34" charset="0"/>
            </a:rPr>
            <a:t>Protect professional value and public interest</a:t>
          </a:r>
        </a:p>
      </dgm:t>
    </dgm:pt>
    <dgm:pt modelId="{63E8ACD8-C376-4D80-AFA1-3A2233A82FDE}" type="parTrans" cxnId="{6EE10D56-096F-4E57-97F4-8C6B9D99B703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D6A8F432-B295-4D09-BC61-B8A9C6AFE0A1}" type="sibTrans" cxnId="{6EE10D56-096F-4E57-97F4-8C6B9D99B703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115F8CCE-D9AC-4698-98D2-0D50769C7B46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800">
              <a:latin typeface="Arial Narrow" panose="020B0606020202030204" pitchFamily="34" charset="0"/>
            </a:rPr>
            <a:t>Continuous professional Development for its members and public</a:t>
          </a:r>
          <a:endParaRPr lang="en-US" sz="1800" dirty="0">
            <a:latin typeface="Arial Narrow" panose="020B0606020202030204" pitchFamily="34" charset="0"/>
          </a:endParaRPr>
        </a:p>
      </dgm:t>
    </dgm:pt>
    <dgm:pt modelId="{EE7C33D6-37A3-4997-984A-BAB60107DDA3}" type="parTrans" cxnId="{0FA01CB5-59D6-4B4B-8F69-A63627A91810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529834BF-22B1-4B5F-9CD2-7F45D72B854B}" type="sibTrans" cxnId="{0FA01CB5-59D6-4B4B-8F69-A63627A91810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4398DCB6-E649-482A-883A-34FB98712BBE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800" dirty="0">
              <a:latin typeface="Arial Narrow" panose="020B0606020202030204" pitchFamily="34" charset="0"/>
            </a:rPr>
            <a:t>Develop and manage other qualification and training program</a:t>
          </a:r>
        </a:p>
      </dgm:t>
    </dgm:pt>
    <dgm:pt modelId="{409D5CC1-CEC8-4A5D-A990-16F1A1CEB1B7}" type="parTrans" cxnId="{4816E3EA-50FE-4353-AEBC-15769C88C1F1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77F66987-C27E-4A48-9163-D8E6057DBFFF}" type="sibTrans" cxnId="{4816E3EA-50FE-4353-AEBC-15769C88C1F1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31B66168-7AEB-4510-AA5A-D434C9B710D0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800" dirty="0">
              <a:latin typeface="Arial Narrow" panose="020B0606020202030204" pitchFamily="34" charset="0"/>
            </a:rPr>
            <a:t>Work with regional and international professional accounting bodies to leverage and protect the profession</a:t>
          </a:r>
        </a:p>
      </dgm:t>
    </dgm:pt>
    <dgm:pt modelId="{40F0AFF1-E694-4ADD-9B65-A3136BC3D5D6}" type="parTrans" cxnId="{A3F8117D-65E0-4B24-8D46-9968D738A4E6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52EB1E1B-F011-40E7-8E6B-A303C0C7B484}" type="sibTrans" cxnId="{A3F8117D-65E0-4B24-8D46-9968D738A4E6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>
            <a:latin typeface="Arial Narrow" panose="020B0606020202030204" pitchFamily="34" charset="0"/>
          </a:endParaRPr>
        </a:p>
      </dgm:t>
    </dgm:pt>
    <dgm:pt modelId="{916267AA-4A39-4ADC-93B7-3D217075F5DD}" type="pres">
      <dgm:prSet presAssocID="{B9C32B05-62EA-407A-B21C-2310C7945705}" presName="Name0" presStyleCnt="0">
        <dgm:presLayoutVars>
          <dgm:dir/>
          <dgm:animLvl val="lvl"/>
          <dgm:resizeHandles val="exact"/>
        </dgm:presLayoutVars>
      </dgm:prSet>
      <dgm:spPr/>
    </dgm:pt>
    <dgm:pt modelId="{BCA2FDBA-F55F-4832-9A52-5246E19C6506}" type="pres">
      <dgm:prSet presAssocID="{42D71409-67F9-455C-8C6D-716D284AAA6B}" presName="linNode" presStyleCnt="0"/>
      <dgm:spPr/>
    </dgm:pt>
    <dgm:pt modelId="{9AB51666-48FF-4F20-8A98-26B73854CE32}" type="pres">
      <dgm:prSet presAssocID="{42D71409-67F9-455C-8C6D-716D284AAA6B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4667C653-681F-4ECF-B010-9E292AA1AF6F}" type="pres">
      <dgm:prSet presAssocID="{42D71409-67F9-455C-8C6D-716D284AAA6B}" presName="descendantText" presStyleLbl="alignAccFollowNode1" presStyleIdx="0" presStyleCnt="5" custScaleY="121449">
        <dgm:presLayoutVars>
          <dgm:bulletEnabled val="1"/>
        </dgm:presLayoutVars>
      </dgm:prSet>
      <dgm:spPr/>
    </dgm:pt>
    <dgm:pt modelId="{37ABDA52-CDE3-4472-B330-750D4802F3D0}" type="pres">
      <dgm:prSet presAssocID="{478B7D3C-9FB4-4BC6-90AC-49960560DECD}" presName="sp" presStyleCnt="0"/>
      <dgm:spPr/>
    </dgm:pt>
    <dgm:pt modelId="{359F22C4-9892-4484-9677-F3CA99241DDE}" type="pres">
      <dgm:prSet presAssocID="{F66099B6-DBBD-4AB0-82D2-877B80F846F7}" presName="linNode" presStyleCnt="0"/>
      <dgm:spPr/>
    </dgm:pt>
    <dgm:pt modelId="{0F827D5D-7F21-4BEF-A102-47C64E91352C}" type="pres">
      <dgm:prSet presAssocID="{F66099B6-DBBD-4AB0-82D2-877B80F846F7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8AF496D8-89A4-49F1-B591-96EE4F6C6E14}" type="pres">
      <dgm:prSet presAssocID="{F66099B6-DBBD-4AB0-82D2-877B80F846F7}" presName="descendantText" presStyleLbl="alignAccFollowNode1" presStyleIdx="1" presStyleCnt="5" custScaleY="133759">
        <dgm:presLayoutVars>
          <dgm:bulletEnabled val="1"/>
        </dgm:presLayoutVars>
      </dgm:prSet>
      <dgm:spPr/>
    </dgm:pt>
    <dgm:pt modelId="{FEC3DA91-5335-4664-9C95-D4ECC3AF06A7}" type="pres">
      <dgm:prSet presAssocID="{BC531B32-9B0E-482E-BF91-65C61F17168D}" presName="sp" presStyleCnt="0"/>
      <dgm:spPr/>
    </dgm:pt>
    <dgm:pt modelId="{B35CB561-A6FC-4BDF-B187-2515CA365B75}" type="pres">
      <dgm:prSet presAssocID="{EE62A4F6-4AC4-435B-990E-81A71CE8CAC7}" presName="linNode" presStyleCnt="0"/>
      <dgm:spPr/>
    </dgm:pt>
    <dgm:pt modelId="{05987F72-554B-4E59-8821-222F2010FE24}" type="pres">
      <dgm:prSet presAssocID="{EE62A4F6-4AC4-435B-990E-81A71CE8CAC7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CA9FB3D2-9B4E-4889-946B-F6D475ACE6C1}" type="pres">
      <dgm:prSet presAssocID="{EE62A4F6-4AC4-435B-990E-81A71CE8CAC7}" presName="descendantText" presStyleLbl="alignAccFollowNode1" presStyleIdx="2" presStyleCnt="5" custScaleY="127938">
        <dgm:presLayoutVars>
          <dgm:bulletEnabled val="1"/>
        </dgm:presLayoutVars>
      </dgm:prSet>
      <dgm:spPr/>
    </dgm:pt>
    <dgm:pt modelId="{1BC60D3C-4F1A-4934-9572-FE1AACE845A9}" type="pres">
      <dgm:prSet presAssocID="{389F9A93-0231-4877-8C41-5D5B8DD7AAC0}" presName="sp" presStyleCnt="0"/>
      <dgm:spPr/>
    </dgm:pt>
    <dgm:pt modelId="{AD0FD89C-C742-4F64-8D61-99BBA2D524B9}" type="pres">
      <dgm:prSet presAssocID="{B6D9DE15-697B-42C2-B6A1-CE31260EED93}" presName="linNode" presStyleCnt="0"/>
      <dgm:spPr/>
    </dgm:pt>
    <dgm:pt modelId="{B77ED579-1174-4833-A02C-24E1C924A899}" type="pres">
      <dgm:prSet presAssocID="{B6D9DE15-697B-42C2-B6A1-CE31260EED93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D472FB88-F4A6-4733-BBD6-FCCD74C804B9}" type="pres">
      <dgm:prSet presAssocID="{B6D9DE15-697B-42C2-B6A1-CE31260EED93}" presName="descendantText" presStyleLbl="alignAccFollowNode1" presStyleIdx="3" presStyleCnt="5" custScaleY="146565">
        <dgm:presLayoutVars>
          <dgm:bulletEnabled val="1"/>
        </dgm:presLayoutVars>
      </dgm:prSet>
      <dgm:spPr/>
    </dgm:pt>
    <dgm:pt modelId="{4C26B9B9-82C4-46EE-8E00-2778D730DF38}" type="pres">
      <dgm:prSet presAssocID="{B605B681-1ACB-4650-8600-F9223ABDDC16}" presName="sp" presStyleCnt="0"/>
      <dgm:spPr/>
    </dgm:pt>
    <dgm:pt modelId="{2FE588C9-E69E-49F0-8DFC-DF3A448B94FA}" type="pres">
      <dgm:prSet presAssocID="{244CE93D-3CE9-480A-BC40-D5795AE4CC61}" presName="linNode" presStyleCnt="0"/>
      <dgm:spPr/>
    </dgm:pt>
    <dgm:pt modelId="{94569F91-208B-4BDC-8751-A9895D45EAF8}" type="pres">
      <dgm:prSet presAssocID="{244CE93D-3CE9-480A-BC40-D5795AE4CC61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B600E709-DF12-4A8F-ADF3-337F9DA08A67}" type="pres">
      <dgm:prSet presAssocID="{244CE93D-3CE9-480A-BC40-D5795AE4CC61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2AA9C11F-1F1D-428E-801A-47EAA766C99D}" srcId="{B9C32B05-62EA-407A-B21C-2310C7945705}" destId="{42D71409-67F9-455C-8C6D-716D284AAA6B}" srcOrd="0" destOrd="0" parTransId="{51680ED1-AF6E-4B28-AE94-92B0EFB0DF7D}" sibTransId="{478B7D3C-9FB4-4BC6-90AC-49960560DECD}"/>
    <dgm:cxn modelId="{B4F3EA32-CE64-4A92-9BAE-BC57E5392B05}" srcId="{B9C32B05-62EA-407A-B21C-2310C7945705}" destId="{F66099B6-DBBD-4AB0-82D2-877B80F846F7}" srcOrd="1" destOrd="0" parTransId="{B09C8BFB-F41C-4AC4-AB94-F216E3081C2D}" sibTransId="{BC531B32-9B0E-482E-BF91-65C61F17168D}"/>
    <dgm:cxn modelId="{97B0553B-C603-4E8A-AC74-ABB731460001}" srcId="{F66099B6-DBBD-4AB0-82D2-877B80F846F7}" destId="{2D5CF289-8644-4558-9C9A-19A9B4D6F7B5}" srcOrd="1" destOrd="0" parTransId="{F08A892C-7660-4C4C-906F-37A98568D345}" sibTransId="{62CA34FF-66F3-4C0F-AA89-FBC855203B71}"/>
    <dgm:cxn modelId="{C3ECEF3D-4828-46A7-A9CE-989D59FE9C26}" type="presOf" srcId="{8EA7219F-BDB2-48EB-9EEB-3133522D132E}" destId="{4667C653-681F-4ECF-B010-9E292AA1AF6F}" srcOrd="0" destOrd="0" presId="urn:microsoft.com/office/officeart/2005/8/layout/vList5"/>
    <dgm:cxn modelId="{3AD04F40-977B-497B-9082-EDE1D095E443}" type="presOf" srcId="{244CE93D-3CE9-480A-BC40-D5795AE4CC61}" destId="{94569F91-208B-4BDC-8751-A9895D45EAF8}" srcOrd="0" destOrd="0" presId="urn:microsoft.com/office/officeart/2005/8/layout/vList5"/>
    <dgm:cxn modelId="{F218245E-C0E7-4FF4-8C78-B41640624D29}" type="presOf" srcId="{68B9F1CD-AFF3-450D-9730-A85ACC3A4FD7}" destId="{4667C653-681F-4ECF-B010-9E292AA1AF6F}" srcOrd="0" destOrd="2" presId="urn:microsoft.com/office/officeart/2005/8/layout/vList5"/>
    <dgm:cxn modelId="{B9A88160-31FB-43EB-94FD-EAC76381DACB}" type="presOf" srcId="{31B66168-7AEB-4510-AA5A-D434C9B710D0}" destId="{D472FB88-F4A6-4733-BBD6-FCCD74C804B9}" srcOrd="0" destOrd="1" presId="urn:microsoft.com/office/officeart/2005/8/layout/vList5"/>
    <dgm:cxn modelId="{22F70963-695F-4839-8E22-9DDECC9055BA}" type="presOf" srcId="{4398DCB6-E649-482A-883A-34FB98712BBE}" destId="{CA9FB3D2-9B4E-4889-946B-F6D475ACE6C1}" srcOrd="0" destOrd="2" presId="urn:microsoft.com/office/officeart/2005/8/layout/vList5"/>
    <dgm:cxn modelId="{F55B3648-21A6-4884-89A1-4A78FAC78BBF}" type="presOf" srcId="{EE62A4F6-4AC4-435B-990E-81A71CE8CAC7}" destId="{05987F72-554B-4E59-8821-222F2010FE24}" srcOrd="0" destOrd="0" presId="urn:microsoft.com/office/officeart/2005/8/layout/vList5"/>
    <dgm:cxn modelId="{DF967B6A-C987-46D2-91A6-46DB2649B564}" type="presOf" srcId="{40530843-9472-49EB-BE5C-4E27C95E611F}" destId="{8AF496D8-89A4-49F1-B591-96EE4F6C6E14}" srcOrd="0" destOrd="2" presId="urn:microsoft.com/office/officeart/2005/8/layout/vList5"/>
    <dgm:cxn modelId="{4F1CD26B-DFF0-4BF9-B09D-E9A6FE745505}" type="presOf" srcId="{D5FDF6D0-77EA-4204-AD3E-81CAD46DB2D2}" destId="{4667C653-681F-4ECF-B010-9E292AA1AF6F}" srcOrd="0" destOrd="1" presId="urn:microsoft.com/office/officeart/2005/8/layout/vList5"/>
    <dgm:cxn modelId="{8A512354-6582-4E5E-A6F6-AA418BE46332}" type="presOf" srcId="{6CF284C3-4A70-4432-8F33-E75A802B3330}" destId="{8AF496D8-89A4-49F1-B591-96EE4F6C6E14}" srcOrd="0" destOrd="0" presId="urn:microsoft.com/office/officeart/2005/8/layout/vList5"/>
    <dgm:cxn modelId="{3B20D754-5C9A-487B-AF31-85B80B0F3981}" type="presOf" srcId="{B6D9DE15-697B-42C2-B6A1-CE31260EED93}" destId="{B77ED579-1174-4833-A02C-24E1C924A899}" srcOrd="0" destOrd="0" presId="urn:microsoft.com/office/officeart/2005/8/layout/vList5"/>
    <dgm:cxn modelId="{6EE10D56-096F-4E57-97F4-8C6B9D99B703}" srcId="{F66099B6-DBBD-4AB0-82D2-877B80F846F7}" destId="{40530843-9472-49EB-BE5C-4E27C95E611F}" srcOrd="2" destOrd="0" parTransId="{63E8ACD8-C376-4D80-AFA1-3A2233A82FDE}" sibTransId="{D6A8F432-B295-4D09-BC61-B8A9C6AFE0A1}"/>
    <dgm:cxn modelId="{A3F8117D-65E0-4B24-8D46-9968D738A4E6}" srcId="{B6D9DE15-697B-42C2-B6A1-CE31260EED93}" destId="{31B66168-7AEB-4510-AA5A-D434C9B710D0}" srcOrd="1" destOrd="0" parTransId="{40F0AFF1-E694-4ADD-9B65-A3136BC3D5D6}" sibTransId="{52EB1E1B-F011-40E7-8E6B-A303C0C7B484}"/>
    <dgm:cxn modelId="{2DC24386-BC50-4BAB-8571-16CB10C2603C}" srcId="{F66099B6-DBBD-4AB0-82D2-877B80F846F7}" destId="{6CF284C3-4A70-4432-8F33-E75A802B3330}" srcOrd="0" destOrd="0" parTransId="{044831E6-2FC9-4DDA-81FB-5FA418568D07}" sibTransId="{CD50B82D-84BB-4747-B282-ABB339EBA294}"/>
    <dgm:cxn modelId="{A6B1F68C-26A7-42DF-9675-C9BED6F107E1}" type="presOf" srcId="{2D5CF289-8644-4558-9C9A-19A9B4D6F7B5}" destId="{8AF496D8-89A4-49F1-B591-96EE4F6C6E14}" srcOrd="0" destOrd="1" presId="urn:microsoft.com/office/officeart/2005/8/layout/vList5"/>
    <dgm:cxn modelId="{3A2CECA6-0C5B-46BB-B7C6-7D37E9D210BD}" srcId="{B9C32B05-62EA-407A-B21C-2310C7945705}" destId="{EE62A4F6-4AC4-435B-990E-81A71CE8CAC7}" srcOrd="2" destOrd="0" parTransId="{F287B947-7343-4FA2-B288-B23A59FFAE31}" sibTransId="{389F9A93-0231-4877-8C41-5D5B8DD7AAC0}"/>
    <dgm:cxn modelId="{40513FB0-F94C-499F-9A0B-9E0341D0A0C2}" srcId="{B9C32B05-62EA-407A-B21C-2310C7945705}" destId="{B6D9DE15-697B-42C2-B6A1-CE31260EED93}" srcOrd="3" destOrd="0" parTransId="{EAC9FC21-5112-4CCF-8070-06ED15ED24ED}" sibTransId="{B605B681-1ACB-4650-8600-F9223ABDDC16}"/>
    <dgm:cxn modelId="{0FA01CB5-59D6-4B4B-8F69-A63627A91810}" srcId="{EE62A4F6-4AC4-435B-990E-81A71CE8CAC7}" destId="{115F8CCE-D9AC-4698-98D2-0D50769C7B46}" srcOrd="1" destOrd="0" parTransId="{EE7C33D6-37A3-4997-984A-BAB60107DDA3}" sibTransId="{529834BF-22B1-4B5F-9CD2-7F45D72B854B}"/>
    <dgm:cxn modelId="{E555CFC0-456A-41C0-853C-A5C184B6F026}" srcId="{244CE93D-3CE9-480A-BC40-D5795AE4CC61}" destId="{FCDCB472-5D0D-441E-9A63-91F48E5C3B9A}" srcOrd="0" destOrd="0" parTransId="{F183F53E-B9E4-483E-BB59-E567579A1D20}" sibTransId="{88085470-E458-46BB-9028-8CC37AAF17EF}"/>
    <dgm:cxn modelId="{A7EE1CC4-ADAA-43A4-9B5C-1C048DE76F9C}" type="presOf" srcId="{0175455E-C54B-45D4-9F64-0589EB6B3316}" destId="{D472FB88-F4A6-4733-BBD6-FCCD74C804B9}" srcOrd="0" destOrd="0" presId="urn:microsoft.com/office/officeart/2005/8/layout/vList5"/>
    <dgm:cxn modelId="{746C65D4-0A32-4610-8B9B-A01592BB40A3}" srcId="{B9C32B05-62EA-407A-B21C-2310C7945705}" destId="{244CE93D-3CE9-480A-BC40-D5795AE4CC61}" srcOrd="4" destOrd="0" parTransId="{B26CFE49-55EC-4B92-8D65-F00D6B48420B}" sibTransId="{AA2C577D-A278-4959-857E-CDA154440386}"/>
    <dgm:cxn modelId="{624AB3D4-4154-4159-990A-B352B8FC2831}" type="presOf" srcId="{DDCF078C-D429-4F3D-A86A-601C37333F0E}" destId="{CA9FB3D2-9B4E-4889-946B-F6D475ACE6C1}" srcOrd="0" destOrd="0" presId="urn:microsoft.com/office/officeart/2005/8/layout/vList5"/>
    <dgm:cxn modelId="{28AC90D5-6580-47A9-9744-76A2D139FC5D}" type="presOf" srcId="{B9C32B05-62EA-407A-B21C-2310C7945705}" destId="{916267AA-4A39-4ADC-93B7-3D217075F5DD}" srcOrd="0" destOrd="0" presId="urn:microsoft.com/office/officeart/2005/8/layout/vList5"/>
    <dgm:cxn modelId="{9B0A1DE3-E984-44AB-8C35-4B921D9375CF}" srcId="{42D71409-67F9-455C-8C6D-716D284AAA6B}" destId="{D5FDF6D0-77EA-4204-AD3E-81CAD46DB2D2}" srcOrd="1" destOrd="0" parTransId="{FFB08CF2-53A8-447D-B5DB-4A4F3A9EE0E2}" sibTransId="{C03806CF-5D65-4C38-A4A1-AE5879F62F68}"/>
    <dgm:cxn modelId="{7A5721E8-1459-4B4F-A9D0-71A17192BAC8}" type="presOf" srcId="{F66099B6-DBBD-4AB0-82D2-877B80F846F7}" destId="{0F827D5D-7F21-4BEF-A102-47C64E91352C}" srcOrd="0" destOrd="0" presId="urn:microsoft.com/office/officeart/2005/8/layout/vList5"/>
    <dgm:cxn modelId="{4816E3EA-50FE-4353-AEBC-15769C88C1F1}" srcId="{EE62A4F6-4AC4-435B-990E-81A71CE8CAC7}" destId="{4398DCB6-E649-482A-883A-34FB98712BBE}" srcOrd="2" destOrd="0" parTransId="{409D5CC1-CEC8-4A5D-A990-16F1A1CEB1B7}" sibTransId="{77F66987-C27E-4A48-9163-D8E6057DBFFF}"/>
    <dgm:cxn modelId="{58AD7EEF-D408-406B-87EE-4691D4C30668}" srcId="{42D71409-67F9-455C-8C6D-716D284AAA6B}" destId="{8EA7219F-BDB2-48EB-9EEB-3133522D132E}" srcOrd="0" destOrd="0" parTransId="{3EE8403A-CB7C-4815-85BD-AEBCAEB71B37}" sibTransId="{C94B7947-85DC-4B21-BB99-DF8438356F98}"/>
    <dgm:cxn modelId="{5E38DDF4-547A-4FD0-8A4D-326E3C70C54C}" type="presOf" srcId="{42D71409-67F9-455C-8C6D-716D284AAA6B}" destId="{9AB51666-48FF-4F20-8A98-26B73854CE32}" srcOrd="0" destOrd="0" presId="urn:microsoft.com/office/officeart/2005/8/layout/vList5"/>
    <dgm:cxn modelId="{D2E52EF5-45FC-4645-98EE-393A2FBC8C99}" type="presOf" srcId="{115F8CCE-D9AC-4698-98D2-0D50769C7B46}" destId="{CA9FB3D2-9B4E-4889-946B-F6D475ACE6C1}" srcOrd="0" destOrd="1" presId="urn:microsoft.com/office/officeart/2005/8/layout/vList5"/>
    <dgm:cxn modelId="{8ED196F6-6553-443C-AAB2-40F72E795577}" srcId="{EE62A4F6-4AC4-435B-990E-81A71CE8CAC7}" destId="{DDCF078C-D429-4F3D-A86A-601C37333F0E}" srcOrd="0" destOrd="0" parTransId="{1882E0FC-22B0-4EC0-AFEA-6913C3E42D04}" sibTransId="{E265BFA4-891C-408C-98FC-08B80CC170BD}"/>
    <dgm:cxn modelId="{A51FF2F8-2A9E-4FA8-8B19-8A310EDA84F8}" srcId="{42D71409-67F9-455C-8C6D-716D284AAA6B}" destId="{68B9F1CD-AFF3-450D-9730-A85ACC3A4FD7}" srcOrd="2" destOrd="0" parTransId="{F46F0848-8674-4DEE-A649-6C70228888F8}" sibTransId="{FC61DA42-354C-4234-8467-2F22637F470F}"/>
    <dgm:cxn modelId="{C8B436FC-B783-46B4-A145-3B3B3DD3B3F9}" srcId="{B6D9DE15-697B-42C2-B6A1-CE31260EED93}" destId="{0175455E-C54B-45D4-9F64-0589EB6B3316}" srcOrd="0" destOrd="0" parTransId="{88BD4BDB-1D85-4113-AFEC-21431AF63D5F}" sibTransId="{814ADA3B-AA89-4AB7-868E-C824585A3ABB}"/>
    <dgm:cxn modelId="{FF9CA4FE-7B1A-4E37-8955-2FC4C0719B5B}" type="presOf" srcId="{FCDCB472-5D0D-441E-9A63-91F48E5C3B9A}" destId="{B600E709-DF12-4A8F-ADF3-337F9DA08A67}" srcOrd="0" destOrd="0" presId="urn:microsoft.com/office/officeart/2005/8/layout/vList5"/>
    <dgm:cxn modelId="{BFAE2039-323F-4510-BE4A-BD1E9B334191}" type="presParOf" srcId="{916267AA-4A39-4ADC-93B7-3D217075F5DD}" destId="{BCA2FDBA-F55F-4832-9A52-5246E19C6506}" srcOrd="0" destOrd="0" presId="urn:microsoft.com/office/officeart/2005/8/layout/vList5"/>
    <dgm:cxn modelId="{8D5077DF-2FC3-492A-810E-B6C6C100157F}" type="presParOf" srcId="{BCA2FDBA-F55F-4832-9A52-5246E19C6506}" destId="{9AB51666-48FF-4F20-8A98-26B73854CE32}" srcOrd="0" destOrd="0" presId="urn:microsoft.com/office/officeart/2005/8/layout/vList5"/>
    <dgm:cxn modelId="{9D40CE5A-3ED1-4892-8480-D310C7BBF542}" type="presParOf" srcId="{BCA2FDBA-F55F-4832-9A52-5246E19C6506}" destId="{4667C653-681F-4ECF-B010-9E292AA1AF6F}" srcOrd="1" destOrd="0" presId="urn:microsoft.com/office/officeart/2005/8/layout/vList5"/>
    <dgm:cxn modelId="{B3C439E6-6BFE-4CA5-B34A-D4478C0ADB62}" type="presParOf" srcId="{916267AA-4A39-4ADC-93B7-3D217075F5DD}" destId="{37ABDA52-CDE3-4472-B330-750D4802F3D0}" srcOrd="1" destOrd="0" presId="urn:microsoft.com/office/officeart/2005/8/layout/vList5"/>
    <dgm:cxn modelId="{F8BE2C44-C2CF-4532-B41F-E5A8289F0D92}" type="presParOf" srcId="{916267AA-4A39-4ADC-93B7-3D217075F5DD}" destId="{359F22C4-9892-4484-9677-F3CA99241DDE}" srcOrd="2" destOrd="0" presId="urn:microsoft.com/office/officeart/2005/8/layout/vList5"/>
    <dgm:cxn modelId="{50D279F1-AB45-4921-9BCF-4C8F8837AFEE}" type="presParOf" srcId="{359F22C4-9892-4484-9677-F3CA99241DDE}" destId="{0F827D5D-7F21-4BEF-A102-47C64E91352C}" srcOrd="0" destOrd="0" presId="urn:microsoft.com/office/officeart/2005/8/layout/vList5"/>
    <dgm:cxn modelId="{34A317A9-1882-405A-9C59-76F612F4B896}" type="presParOf" srcId="{359F22C4-9892-4484-9677-F3CA99241DDE}" destId="{8AF496D8-89A4-49F1-B591-96EE4F6C6E14}" srcOrd="1" destOrd="0" presId="urn:microsoft.com/office/officeart/2005/8/layout/vList5"/>
    <dgm:cxn modelId="{288CBF49-9945-4779-8895-FF2A804D999D}" type="presParOf" srcId="{916267AA-4A39-4ADC-93B7-3D217075F5DD}" destId="{FEC3DA91-5335-4664-9C95-D4ECC3AF06A7}" srcOrd="3" destOrd="0" presId="urn:microsoft.com/office/officeart/2005/8/layout/vList5"/>
    <dgm:cxn modelId="{C93A149C-CDDC-469B-8A37-3B09FC889114}" type="presParOf" srcId="{916267AA-4A39-4ADC-93B7-3D217075F5DD}" destId="{B35CB561-A6FC-4BDF-B187-2515CA365B75}" srcOrd="4" destOrd="0" presId="urn:microsoft.com/office/officeart/2005/8/layout/vList5"/>
    <dgm:cxn modelId="{F0E124D8-82D2-4F9D-A974-58504C03DCFE}" type="presParOf" srcId="{B35CB561-A6FC-4BDF-B187-2515CA365B75}" destId="{05987F72-554B-4E59-8821-222F2010FE24}" srcOrd="0" destOrd="0" presId="urn:microsoft.com/office/officeart/2005/8/layout/vList5"/>
    <dgm:cxn modelId="{189FDC81-7A04-4D8F-83F9-1FD3936C0941}" type="presParOf" srcId="{B35CB561-A6FC-4BDF-B187-2515CA365B75}" destId="{CA9FB3D2-9B4E-4889-946B-F6D475ACE6C1}" srcOrd="1" destOrd="0" presId="urn:microsoft.com/office/officeart/2005/8/layout/vList5"/>
    <dgm:cxn modelId="{49227D21-B147-46D3-A14C-474729F4CCEE}" type="presParOf" srcId="{916267AA-4A39-4ADC-93B7-3D217075F5DD}" destId="{1BC60D3C-4F1A-4934-9572-FE1AACE845A9}" srcOrd="5" destOrd="0" presId="urn:microsoft.com/office/officeart/2005/8/layout/vList5"/>
    <dgm:cxn modelId="{4038FFA9-E4C1-4F78-B435-64C58CF229AF}" type="presParOf" srcId="{916267AA-4A39-4ADC-93B7-3D217075F5DD}" destId="{AD0FD89C-C742-4F64-8D61-99BBA2D524B9}" srcOrd="6" destOrd="0" presId="urn:microsoft.com/office/officeart/2005/8/layout/vList5"/>
    <dgm:cxn modelId="{0A901C5B-5F97-4FD5-80A2-F8FCD0DDF652}" type="presParOf" srcId="{AD0FD89C-C742-4F64-8D61-99BBA2D524B9}" destId="{B77ED579-1174-4833-A02C-24E1C924A899}" srcOrd="0" destOrd="0" presId="urn:microsoft.com/office/officeart/2005/8/layout/vList5"/>
    <dgm:cxn modelId="{4388B1FB-F415-42F8-95C4-FE1D8BBC590E}" type="presParOf" srcId="{AD0FD89C-C742-4F64-8D61-99BBA2D524B9}" destId="{D472FB88-F4A6-4733-BBD6-FCCD74C804B9}" srcOrd="1" destOrd="0" presId="urn:microsoft.com/office/officeart/2005/8/layout/vList5"/>
    <dgm:cxn modelId="{45A55224-B2CC-4943-A798-B1081B730609}" type="presParOf" srcId="{916267AA-4A39-4ADC-93B7-3D217075F5DD}" destId="{4C26B9B9-82C4-46EE-8E00-2778D730DF38}" srcOrd="7" destOrd="0" presId="urn:microsoft.com/office/officeart/2005/8/layout/vList5"/>
    <dgm:cxn modelId="{79A13680-2EC7-4DF0-9FA5-8BA418671742}" type="presParOf" srcId="{916267AA-4A39-4ADC-93B7-3D217075F5DD}" destId="{2FE588C9-E69E-49F0-8DFC-DF3A448B94FA}" srcOrd="8" destOrd="0" presId="urn:microsoft.com/office/officeart/2005/8/layout/vList5"/>
    <dgm:cxn modelId="{EFC396CE-AC0E-471A-BED0-7433D6058462}" type="presParOf" srcId="{2FE588C9-E69E-49F0-8DFC-DF3A448B94FA}" destId="{94569F91-208B-4BDC-8751-A9895D45EAF8}" srcOrd="0" destOrd="0" presId="urn:microsoft.com/office/officeart/2005/8/layout/vList5"/>
    <dgm:cxn modelId="{B856C9F0-3BA5-4CDC-9ED5-65AAADD13230}" type="presParOf" srcId="{2FE588C9-E69E-49F0-8DFC-DF3A448B94FA}" destId="{B600E709-DF12-4A8F-ADF3-337F9DA08A67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1CC8B0-58EC-46EE-BDB8-07458B0E8C4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4339DC-5165-463F-873C-CA7A745D10EE}">
      <dgm:prSet phldrT="[Text]"/>
      <dgm:spPr/>
      <dgm:t>
        <a:bodyPr/>
        <a:lstStyle/>
        <a:p>
          <a:r>
            <a:rPr lang="en-US" dirty="0"/>
            <a:t>Firms:56</a:t>
          </a:r>
        </a:p>
      </dgm:t>
    </dgm:pt>
    <dgm:pt modelId="{565C3373-8D0C-40E0-8E9C-12B404213052}" type="parTrans" cxnId="{38AA9AB8-FEA8-4DF1-B5A4-D06F6D764728}">
      <dgm:prSet/>
      <dgm:spPr/>
      <dgm:t>
        <a:bodyPr/>
        <a:lstStyle/>
        <a:p>
          <a:endParaRPr lang="en-US"/>
        </a:p>
      </dgm:t>
    </dgm:pt>
    <dgm:pt modelId="{C3E0238B-36FF-4D4B-91D6-F1DA7B95DDE9}" type="sibTrans" cxnId="{38AA9AB8-FEA8-4DF1-B5A4-D06F6D764728}">
      <dgm:prSet/>
      <dgm:spPr/>
      <dgm:t>
        <a:bodyPr/>
        <a:lstStyle/>
        <a:p>
          <a:endParaRPr lang="en-US"/>
        </a:p>
      </dgm:t>
    </dgm:pt>
    <dgm:pt modelId="{FAE5BE57-6FA0-4A4F-ABB5-051561F650F2}">
      <dgm:prSet phldrT="[Text]"/>
      <dgm:spPr/>
      <dgm:t>
        <a:bodyPr/>
        <a:lstStyle/>
        <a:p>
          <a:r>
            <a:rPr lang="en-US" dirty="0"/>
            <a:t>KH:25</a:t>
          </a:r>
        </a:p>
      </dgm:t>
    </dgm:pt>
    <dgm:pt modelId="{25FB141B-9492-4AF2-A63D-B8F29FA47570}" type="parTrans" cxnId="{03043D3B-7871-4A20-82F4-3B20ECB418B5}">
      <dgm:prSet/>
      <dgm:spPr/>
      <dgm:t>
        <a:bodyPr/>
        <a:lstStyle/>
        <a:p>
          <a:endParaRPr lang="en-US"/>
        </a:p>
      </dgm:t>
    </dgm:pt>
    <dgm:pt modelId="{A9D3181B-ADCC-4224-9C9C-18746DABC6C3}" type="sibTrans" cxnId="{03043D3B-7871-4A20-82F4-3B20ECB418B5}">
      <dgm:prSet/>
      <dgm:spPr/>
      <dgm:t>
        <a:bodyPr/>
        <a:lstStyle/>
        <a:p>
          <a:endParaRPr lang="en-US"/>
        </a:p>
      </dgm:t>
    </dgm:pt>
    <dgm:pt modelId="{4435FCEA-5B14-4FEB-B843-D7230C7EE5AA}">
      <dgm:prSet phldrT="[Text]"/>
      <dgm:spPr/>
      <dgm:t>
        <a:bodyPr/>
        <a:lstStyle/>
        <a:p>
          <a:r>
            <a:rPr lang="en-US" dirty="0"/>
            <a:t>FR:31</a:t>
          </a:r>
        </a:p>
      </dgm:t>
    </dgm:pt>
    <dgm:pt modelId="{673FC29B-422C-42DC-9F68-5C51EAB484A4}" type="parTrans" cxnId="{FA56931B-4319-46C5-9485-2CB0258958A6}">
      <dgm:prSet/>
      <dgm:spPr/>
      <dgm:t>
        <a:bodyPr/>
        <a:lstStyle/>
        <a:p>
          <a:endParaRPr lang="en-US"/>
        </a:p>
      </dgm:t>
    </dgm:pt>
    <dgm:pt modelId="{1F908626-3286-4AD8-9B8C-9298C185498E}" type="sibTrans" cxnId="{FA56931B-4319-46C5-9485-2CB0258958A6}">
      <dgm:prSet/>
      <dgm:spPr/>
      <dgm:t>
        <a:bodyPr/>
        <a:lstStyle/>
        <a:p>
          <a:endParaRPr lang="en-US"/>
        </a:p>
      </dgm:t>
    </dgm:pt>
    <dgm:pt modelId="{3FD27102-A645-40BD-B93E-6AE6E84B0205}">
      <dgm:prSet phldrT="[Text]"/>
      <dgm:spPr/>
      <dgm:t>
        <a:bodyPr/>
        <a:lstStyle/>
        <a:p>
          <a:r>
            <a:rPr lang="en-US" dirty="0"/>
            <a:t>Actives:138</a:t>
          </a:r>
        </a:p>
      </dgm:t>
    </dgm:pt>
    <dgm:pt modelId="{B806E9D1-F8A5-4710-A48C-C1F566CCE73D}" type="parTrans" cxnId="{19917FED-E056-40C8-A15F-336CEA26FC48}">
      <dgm:prSet/>
      <dgm:spPr/>
      <dgm:t>
        <a:bodyPr/>
        <a:lstStyle/>
        <a:p>
          <a:endParaRPr lang="en-US"/>
        </a:p>
      </dgm:t>
    </dgm:pt>
    <dgm:pt modelId="{D2BFA6BF-4F67-4A84-9B3A-A98015C8F3EB}" type="sibTrans" cxnId="{19917FED-E056-40C8-A15F-336CEA26FC48}">
      <dgm:prSet/>
      <dgm:spPr/>
      <dgm:t>
        <a:bodyPr/>
        <a:lstStyle/>
        <a:p>
          <a:endParaRPr lang="en-US"/>
        </a:p>
      </dgm:t>
    </dgm:pt>
    <dgm:pt modelId="{DCEAD15A-D150-443C-B09B-88C94088528F}">
      <dgm:prSet phldrT="[Text]"/>
      <dgm:spPr/>
      <dgm:t>
        <a:bodyPr/>
        <a:lstStyle/>
        <a:p>
          <a:r>
            <a:rPr lang="en-US" dirty="0"/>
            <a:t>KH:61</a:t>
          </a:r>
        </a:p>
      </dgm:t>
    </dgm:pt>
    <dgm:pt modelId="{F436BF58-2290-453D-9FF5-83704E680094}" type="parTrans" cxnId="{37C00879-4AF2-4350-9CF7-A5374FA8B811}">
      <dgm:prSet/>
      <dgm:spPr/>
      <dgm:t>
        <a:bodyPr/>
        <a:lstStyle/>
        <a:p>
          <a:endParaRPr lang="en-US"/>
        </a:p>
      </dgm:t>
    </dgm:pt>
    <dgm:pt modelId="{027EE59C-D3AD-4832-BCB2-0EB19D1E9567}" type="sibTrans" cxnId="{37C00879-4AF2-4350-9CF7-A5374FA8B811}">
      <dgm:prSet/>
      <dgm:spPr/>
      <dgm:t>
        <a:bodyPr/>
        <a:lstStyle/>
        <a:p>
          <a:endParaRPr lang="en-US"/>
        </a:p>
      </dgm:t>
    </dgm:pt>
    <dgm:pt modelId="{6C29B183-2080-42B2-8498-E453D2E92004}">
      <dgm:prSet phldrT="[Text]"/>
      <dgm:spPr/>
      <dgm:t>
        <a:bodyPr/>
        <a:lstStyle/>
        <a:p>
          <a:r>
            <a:rPr lang="en-US" dirty="0"/>
            <a:t>FR:77</a:t>
          </a:r>
        </a:p>
      </dgm:t>
    </dgm:pt>
    <dgm:pt modelId="{6849EF88-2546-4550-8203-72FCF83A2310}" type="parTrans" cxnId="{84DE2096-FF3B-425C-854A-81CD9773DEC5}">
      <dgm:prSet/>
      <dgm:spPr/>
      <dgm:t>
        <a:bodyPr/>
        <a:lstStyle/>
        <a:p>
          <a:endParaRPr lang="en-US"/>
        </a:p>
      </dgm:t>
    </dgm:pt>
    <dgm:pt modelId="{570F5F46-2696-49CD-9C71-807FBAB68FF0}" type="sibTrans" cxnId="{84DE2096-FF3B-425C-854A-81CD9773DEC5}">
      <dgm:prSet/>
      <dgm:spPr/>
      <dgm:t>
        <a:bodyPr/>
        <a:lstStyle/>
        <a:p>
          <a:endParaRPr lang="en-US"/>
        </a:p>
      </dgm:t>
    </dgm:pt>
    <dgm:pt modelId="{1E688278-0277-45F1-9411-28EEC2C01774}">
      <dgm:prSet phldrT="[Text]"/>
      <dgm:spPr/>
      <dgm:t>
        <a:bodyPr/>
        <a:lstStyle/>
        <a:p>
          <a:r>
            <a:rPr lang="en-US" dirty="0"/>
            <a:t>Affiliates:26</a:t>
          </a:r>
        </a:p>
      </dgm:t>
    </dgm:pt>
    <dgm:pt modelId="{A1C7DF25-A909-4230-A884-E7AAD213CEEE}" type="parTrans" cxnId="{DE670F4A-5422-4739-BB76-303EECFE6CD7}">
      <dgm:prSet/>
      <dgm:spPr/>
      <dgm:t>
        <a:bodyPr/>
        <a:lstStyle/>
        <a:p>
          <a:endParaRPr lang="en-US"/>
        </a:p>
      </dgm:t>
    </dgm:pt>
    <dgm:pt modelId="{DF6A424F-72D7-43F3-A13E-4F8BD57F9682}" type="sibTrans" cxnId="{DE670F4A-5422-4739-BB76-303EECFE6CD7}">
      <dgm:prSet/>
      <dgm:spPr/>
      <dgm:t>
        <a:bodyPr/>
        <a:lstStyle/>
        <a:p>
          <a:endParaRPr lang="en-US"/>
        </a:p>
      </dgm:t>
    </dgm:pt>
    <dgm:pt modelId="{7C2B2F85-3E03-4ED0-97E0-462B3B451C16}">
      <dgm:prSet phldrT="[Text]"/>
      <dgm:spPr/>
      <dgm:t>
        <a:bodyPr/>
        <a:lstStyle/>
        <a:p>
          <a:r>
            <a:rPr lang="en-US" dirty="0"/>
            <a:t>KH:14</a:t>
          </a:r>
        </a:p>
      </dgm:t>
    </dgm:pt>
    <dgm:pt modelId="{03BF756A-CE8E-4660-A1D2-5783589BA9A5}" type="parTrans" cxnId="{969F1981-CE95-4E06-802F-F50B565FFF76}">
      <dgm:prSet/>
      <dgm:spPr/>
      <dgm:t>
        <a:bodyPr/>
        <a:lstStyle/>
        <a:p>
          <a:endParaRPr lang="en-US"/>
        </a:p>
      </dgm:t>
    </dgm:pt>
    <dgm:pt modelId="{C29A634D-18BB-4F71-AA3A-E00B45B5070F}" type="sibTrans" cxnId="{969F1981-CE95-4E06-802F-F50B565FFF76}">
      <dgm:prSet/>
      <dgm:spPr/>
      <dgm:t>
        <a:bodyPr/>
        <a:lstStyle/>
        <a:p>
          <a:endParaRPr lang="en-US"/>
        </a:p>
      </dgm:t>
    </dgm:pt>
    <dgm:pt modelId="{2E3A7C1F-4563-4F06-AF45-5BDA7DAC27F9}">
      <dgm:prSet phldrT="[Text]"/>
      <dgm:spPr/>
      <dgm:t>
        <a:bodyPr/>
        <a:lstStyle/>
        <a:p>
          <a:r>
            <a:rPr lang="en-US" dirty="0"/>
            <a:t>FR:12</a:t>
          </a:r>
        </a:p>
      </dgm:t>
    </dgm:pt>
    <dgm:pt modelId="{7A8B2B45-E9FA-44FD-8130-3743DC5B78D1}" type="parTrans" cxnId="{080EAF85-B80E-47E6-B6EE-388F04A4BB2F}">
      <dgm:prSet/>
      <dgm:spPr/>
      <dgm:t>
        <a:bodyPr/>
        <a:lstStyle/>
        <a:p>
          <a:endParaRPr lang="en-US"/>
        </a:p>
      </dgm:t>
    </dgm:pt>
    <dgm:pt modelId="{644166CB-3F2F-4E3F-95D5-B26FADAF6B58}" type="sibTrans" cxnId="{080EAF85-B80E-47E6-B6EE-388F04A4BB2F}">
      <dgm:prSet/>
      <dgm:spPr/>
      <dgm:t>
        <a:bodyPr/>
        <a:lstStyle/>
        <a:p>
          <a:endParaRPr lang="en-US"/>
        </a:p>
      </dgm:t>
    </dgm:pt>
    <dgm:pt modelId="{8784508D-1585-49B8-8012-A7771973FD34}" type="pres">
      <dgm:prSet presAssocID="{821CC8B0-58EC-46EE-BDB8-07458B0E8C42}" presName="theList" presStyleCnt="0">
        <dgm:presLayoutVars>
          <dgm:dir/>
          <dgm:animLvl val="lvl"/>
          <dgm:resizeHandles val="exact"/>
        </dgm:presLayoutVars>
      </dgm:prSet>
      <dgm:spPr/>
    </dgm:pt>
    <dgm:pt modelId="{5CAF5CB0-C30A-4F3D-A046-EC2B05B81BAA}" type="pres">
      <dgm:prSet presAssocID="{484339DC-5165-463F-873C-CA7A745D10EE}" presName="compNode" presStyleCnt="0"/>
      <dgm:spPr/>
    </dgm:pt>
    <dgm:pt modelId="{CE7599F9-88B0-4DB9-8709-881A2BC23294}" type="pres">
      <dgm:prSet presAssocID="{484339DC-5165-463F-873C-CA7A745D10EE}" presName="aNode" presStyleLbl="bgShp" presStyleIdx="0" presStyleCnt="3"/>
      <dgm:spPr/>
    </dgm:pt>
    <dgm:pt modelId="{68710349-81F0-4A9A-AA6B-B1321CB8E5A4}" type="pres">
      <dgm:prSet presAssocID="{484339DC-5165-463F-873C-CA7A745D10EE}" presName="textNode" presStyleLbl="bgShp" presStyleIdx="0" presStyleCnt="3"/>
      <dgm:spPr/>
    </dgm:pt>
    <dgm:pt modelId="{39B02435-7CBA-4722-A311-F1BDF46B81B4}" type="pres">
      <dgm:prSet presAssocID="{484339DC-5165-463F-873C-CA7A745D10EE}" presName="compChildNode" presStyleCnt="0"/>
      <dgm:spPr/>
    </dgm:pt>
    <dgm:pt modelId="{FFF0F605-470F-43DC-B680-201693B80D2B}" type="pres">
      <dgm:prSet presAssocID="{484339DC-5165-463F-873C-CA7A745D10EE}" presName="theInnerList" presStyleCnt="0"/>
      <dgm:spPr/>
    </dgm:pt>
    <dgm:pt modelId="{64372BEE-D95C-477C-8D41-B9D2BBA5E67F}" type="pres">
      <dgm:prSet presAssocID="{FAE5BE57-6FA0-4A4F-ABB5-051561F650F2}" presName="childNode" presStyleLbl="node1" presStyleIdx="0" presStyleCnt="6">
        <dgm:presLayoutVars>
          <dgm:bulletEnabled val="1"/>
        </dgm:presLayoutVars>
      </dgm:prSet>
      <dgm:spPr/>
    </dgm:pt>
    <dgm:pt modelId="{F403E595-7901-4F6D-8A92-81070B23BFA5}" type="pres">
      <dgm:prSet presAssocID="{FAE5BE57-6FA0-4A4F-ABB5-051561F650F2}" presName="aSpace2" presStyleCnt="0"/>
      <dgm:spPr/>
    </dgm:pt>
    <dgm:pt modelId="{1B3F252B-91F5-4EDF-8797-D87D1FABB3EF}" type="pres">
      <dgm:prSet presAssocID="{4435FCEA-5B14-4FEB-B843-D7230C7EE5AA}" presName="childNode" presStyleLbl="node1" presStyleIdx="1" presStyleCnt="6">
        <dgm:presLayoutVars>
          <dgm:bulletEnabled val="1"/>
        </dgm:presLayoutVars>
      </dgm:prSet>
      <dgm:spPr/>
    </dgm:pt>
    <dgm:pt modelId="{8AF00A32-8585-4C63-BF9A-2C41A6340491}" type="pres">
      <dgm:prSet presAssocID="{484339DC-5165-463F-873C-CA7A745D10EE}" presName="aSpace" presStyleCnt="0"/>
      <dgm:spPr/>
    </dgm:pt>
    <dgm:pt modelId="{24786C08-AA21-4923-A4F4-054ED18CC3EC}" type="pres">
      <dgm:prSet presAssocID="{3FD27102-A645-40BD-B93E-6AE6E84B0205}" presName="compNode" presStyleCnt="0"/>
      <dgm:spPr/>
    </dgm:pt>
    <dgm:pt modelId="{5F17B35E-15CC-4204-9496-1722EE727320}" type="pres">
      <dgm:prSet presAssocID="{3FD27102-A645-40BD-B93E-6AE6E84B0205}" presName="aNode" presStyleLbl="bgShp" presStyleIdx="1" presStyleCnt="3"/>
      <dgm:spPr/>
    </dgm:pt>
    <dgm:pt modelId="{7ED7B632-B275-4A92-B1B2-62D7D70D2F6E}" type="pres">
      <dgm:prSet presAssocID="{3FD27102-A645-40BD-B93E-6AE6E84B0205}" presName="textNode" presStyleLbl="bgShp" presStyleIdx="1" presStyleCnt="3"/>
      <dgm:spPr/>
    </dgm:pt>
    <dgm:pt modelId="{46614839-9497-44F9-95CB-061C24233B32}" type="pres">
      <dgm:prSet presAssocID="{3FD27102-A645-40BD-B93E-6AE6E84B0205}" presName="compChildNode" presStyleCnt="0"/>
      <dgm:spPr/>
    </dgm:pt>
    <dgm:pt modelId="{183D8AA5-FFB7-4D9B-B7DE-C744FD9DB08B}" type="pres">
      <dgm:prSet presAssocID="{3FD27102-A645-40BD-B93E-6AE6E84B0205}" presName="theInnerList" presStyleCnt="0"/>
      <dgm:spPr/>
    </dgm:pt>
    <dgm:pt modelId="{75B89EAE-2644-4945-B411-BC05C28BCCEF}" type="pres">
      <dgm:prSet presAssocID="{DCEAD15A-D150-443C-B09B-88C94088528F}" presName="childNode" presStyleLbl="node1" presStyleIdx="2" presStyleCnt="6">
        <dgm:presLayoutVars>
          <dgm:bulletEnabled val="1"/>
        </dgm:presLayoutVars>
      </dgm:prSet>
      <dgm:spPr/>
    </dgm:pt>
    <dgm:pt modelId="{2795992F-2FA1-43E5-A7C9-95DEA51E0FC1}" type="pres">
      <dgm:prSet presAssocID="{DCEAD15A-D150-443C-B09B-88C94088528F}" presName="aSpace2" presStyleCnt="0"/>
      <dgm:spPr/>
    </dgm:pt>
    <dgm:pt modelId="{4AF5490F-5AD4-4634-9E20-D7EA12ACC4B1}" type="pres">
      <dgm:prSet presAssocID="{6C29B183-2080-42B2-8498-E453D2E92004}" presName="childNode" presStyleLbl="node1" presStyleIdx="3" presStyleCnt="6">
        <dgm:presLayoutVars>
          <dgm:bulletEnabled val="1"/>
        </dgm:presLayoutVars>
      </dgm:prSet>
      <dgm:spPr/>
    </dgm:pt>
    <dgm:pt modelId="{1E3D3323-7A0F-4868-9A12-2FEA61D2FBBC}" type="pres">
      <dgm:prSet presAssocID="{3FD27102-A645-40BD-B93E-6AE6E84B0205}" presName="aSpace" presStyleCnt="0"/>
      <dgm:spPr/>
    </dgm:pt>
    <dgm:pt modelId="{3ADBBA99-8E1F-4CF2-9CBE-17FBD7AD18CA}" type="pres">
      <dgm:prSet presAssocID="{1E688278-0277-45F1-9411-28EEC2C01774}" presName="compNode" presStyleCnt="0"/>
      <dgm:spPr/>
    </dgm:pt>
    <dgm:pt modelId="{F90C6CF2-4AB9-4F07-9A13-73D245D2A3CD}" type="pres">
      <dgm:prSet presAssocID="{1E688278-0277-45F1-9411-28EEC2C01774}" presName="aNode" presStyleLbl="bgShp" presStyleIdx="2" presStyleCnt="3"/>
      <dgm:spPr/>
    </dgm:pt>
    <dgm:pt modelId="{FE648A0E-CB30-4EB6-B009-46175F5D3D87}" type="pres">
      <dgm:prSet presAssocID="{1E688278-0277-45F1-9411-28EEC2C01774}" presName="textNode" presStyleLbl="bgShp" presStyleIdx="2" presStyleCnt="3"/>
      <dgm:spPr/>
    </dgm:pt>
    <dgm:pt modelId="{2C1BACC3-D5A5-4C17-88EC-CDE75108668A}" type="pres">
      <dgm:prSet presAssocID="{1E688278-0277-45F1-9411-28EEC2C01774}" presName="compChildNode" presStyleCnt="0"/>
      <dgm:spPr/>
    </dgm:pt>
    <dgm:pt modelId="{1A563CF8-6D42-468D-9BB6-6BD16550F84B}" type="pres">
      <dgm:prSet presAssocID="{1E688278-0277-45F1-9411-28EEC2C01774}" presName="theInnerList" presStyleCnt="0"/>
      <dgm:spPr/>
    </dgm:pt>
    <dgm:pt modelId="{D5A2BE0D-D7AB-4B72-A890-6C5550DE053E}" type="pres">
      <dgm:prSet presAssocID="{7C2B2F85-3E03-4ED0-97E0-462B3B451C16}" presName="childNode" presStyleLbl="node1" presStyleIdx="4" presStyleCnt="6">
        <dgm:presLayoutVars>
          <dgm:bulletEnabled val="1"/>
        </dgm:presLayoutVars>
      </dgm:prSet>
      <dgm:spPr/>
    </dgm:pt>
    <dgm:pt modelId="{0483A453-DEE2-495A-8720-0A2D88842DFF}" type="pres">
      <dgm:prSet presAssocID="{7C2B2F85-3E03-4ED0-97E0-462B3B451C16}" presName="aSpace2" presStyleCnt="0"/>
      <dgm:spPr/>
    </dgm:pt>
    <dgm:pt modelId="{2BE70BE1-7F03-43F7-9887-E4820B316170}" type="pres">
      <dgm:prSet presAssocID="{2E3A7C1F-4563-4F06-AF45-5BDA7DAC27F9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FA56931B-4319-46C5-9485-2CB0258958A6}" srcId="{484339DC-5165-463F-873C-CA7A745D10EE}" destId="{4435FCEA-5B14-4FEB-B843-D7230C7EE5AA}" srcOrd="1" destOrd="0" parTransId="{673FC29B-422C-42DC-9F68-5C51EAB484A4}" sibTransId="{1F908626-3286-4AD8-9B8C-9298C185498E}"/>
    <dgm:cxn modelId="{AD5F2D30-97BB-4920-A598-51A53D9EAAD9}" type="presOf" srcId="{484339DC-5165-463F-873C-CA7A745D10EE}" destId="{68710349-81F0-4A9A-AA6B-B1321CB8E5A4}" srcOrd="1" destOrd="0" presId="urn:microsoft.com/office/officeart/2005/8/layout/lProcess2"/>
    <dgm:cxn modelId="{03043D3B-7871-4A20-82F4-3B20ECB418B5}" srcId="{484339DC-5165-463F-873C-CA7A745D10EE}" destId="{FAE5BE57-6FA0-4A4F-ABB5-051561F650F2}" srcOrd="0" destOrd="0" parTransId="{25FB141B-9492-4AF2-A63D-B8F29FA47570}" sibTransId="{A9D3181B-ADCC-4224-9C9C-18746DABC6C3}"/>
    <dgm:cxn modelId="{BBAC1641-C24F-4836-BF8A-AB504B16CA46}" type="presOf" srcId="{7C2B2F85-3E03-4ED0-97E0-462B3B451C16}" destId="{D5A2BE0D-D7AB-4B72-A890-6C5550DE053E}" srcOrd="0" destOrd="0" presId="urn:microsoft.com/office/officeart/2005/8/layout/lProcess2"/>
    <dgm:cxn modelId="{DE670F4A-5422-4739-BB76-303EECFE6CD7}" srcId="{821CC8B0-58EC-46EE-BDB8-07458B0E8C42}" destId="{1E688278-0277-45F1-9411-28EEC2C01774}" srcOrd="2" destOrd="0" parTransId="{A1C7DF25-A909-4230-A884-E7AAD213CEEE}" sibTransId="{DF6A424F-72D7-43F3-A13E-4F8BD57F9682}"/>
    <dgm:cxn modelId="{37C00879-4AF2-4350-9CF7-A5374FA8B811}" srcId="{3FD27102-A645-40BD-B93E-6AE6E84B0205}" destId="{DCEAD15A-D150-443C-B09B-88C94088528F}" srcOrd="0" destOrd="0" parTransId="{F436BF58-2290-453D-9FF5-83704E680094}" sibTransId="{027EE59C-D3AD-4832-BCB2-0EB19D1E9567}"/>
    <dgm:cxn modelId="{D3AE7279-136F-4860-98F0-E6360C8B3C4C}" type="presOf" srcId="{3FD27102-A645-40BD-B93E-6AE6E84B0205}" destId="{5F17B35E-15CC-4204-9496-1722EE727320}" srcOrd="0" destOrd="0" presId="urn:microsoft.com/office/officeart/2005/8/layout/lProcess2"/>
    <dgm:cxn modelId="{8E480A81-D585-4D6D-A15F-84E003C0C438}" type="presOf" srcId="{6C29B183-2080-42B2-8498-E453D2E92004}" destId="{4AF5490F-5AD4-4634-9E20-D7EA12ACC4B1}" srcOrd="0" destOrd="0" presId="urn:microsoft.com/office/officeart/2005/8/layout/lProcess2"/>
    <dgm:cxn modelId="{969F1981-CE95-4E06-802F-F50B565FFF76}" srcId="{1E688278-0277-45F1-9411-28EEC2C01774}" destId="{7C2B2F85-3E03-4ED0-97E0-462B3B451C16}" srcOrd="0" destOrd="0" parTransId="{03BF756A-CE8E-4660-A1D2-5783589BA9A5}" sibTransId="{C29A634D-18BB-4F71-AA3A-E00B45B5070F}"/>
    <dgm:cxn modelId="{080EAF85-B80E-47E6-B6EE-388F04A4BB2F}" srcId="{1E688278-0277-45F1-9411-28EEC2C01774}" destId="{2E3A7C1F-4563-4F06-AF45-5BDA7DAC27F9}" srcOrd="1" destOrd="0" parTransId="{7A8B2B45-E9FA-44FD-8130-3743DC5B78D1}" sibTransId="{644166CB-3F2F-4E3F-95D5-B26FADAF6B58}"/>
    <dgm:cxn modelId="{24D7B78C-0C45-47A7-A2BE-873188162F44}" type="presOf" srcId="{3FD27102-A645-40BD-B93E-6AE6E84B0205}" destId="{7ED7B632-B275-4A92-B1B2-62D7D70D2F6E}" srcOrd="1" destOrd="0" presId="urn:microsoft.com/office/officeart/2005/8/layout/lProcess2"/>
    <dgm:cxn modelId="{84DE2096-FF3B-425C-854A-81CD9773DEC5}" srcId="{3FD27102-A645-40BD-B93E-6AE6E84B0205}" destId="{6C29B183-2080-42B2-8498-E453D2E92004}" srcOrd="1" destOrd="0" parTransId="{6849EF88-2546-4550-8203-72FCF83A2310}" sibTransId="{570F5F46-2696-49CD-9C71-807FBAB68FF0}"/>
    <dgm:cxn modelId="{99B4F8A3-BF87-44CE-BDBD-07C972649409}" type="presOf" srcId="{2E3A7C1F-4563-4F06-AF45-5BDA7DAC27F9}" destId="{2BE70BE1-7F03-43F7-9887-E4820B316170}" srcOrd="0" destOrd="0" presId="urn:microsoft.com/office/officeart/2005/8/layout/lProcess2"/>
    <dgm:cxn modelId="{C2BBA4A8-F8BC-4013-A09D-50FD7EAC915E}" type="presOf" srcId="{FAE5BE57-6FA0-4A4F-ABB5-051561F650F2}" destId="{64372BEE-D95C-477C-8D41-B9D2BBA5E67F}" srcOrd="0" destOrd="0" presId="urn:microsoft.com/office/officeart/2005/8/layout/lProcess2"/>
    <dgm:cxn modelId="{BACD23AB-FB0A-4817-A17D-FE505C9858A3}" type="presOf" srcId="{821CC8B0-58EC-46EE-BDB8-07458B0E8C42}" destId="{8784508D-1585-49B8-8012-A7771973FD34}" srcOrd="0" destOrd="0" presId="urn:microsoft.com/office/officeart/2005/8/layout/lProcess2"/>
    <dgm:cxn modelId="{EB0269B5-2A77-41C1-A96C-BF82282D8A26}" type="presOf" srcId="{1E688278-0277-45F1-9411-28EEC2C01774}" destId="{FE648A0E-CB30-4EB6-B009-46175F5D3D87}" srcOrd="1" destOrd="0" presId="urn:microsoft.com/office/officeart/2005/8/layout/lProcess2"/>
    <dgm:cxn modelId="{38AA9AB8-FEA8-4DF1-B5A4-D06F6D764728}" srcId="{821CC8B0-58EC-46EE-BDB8-07458B0E8C42}" destId="{484339DC-5165-463F-873C-CA7A745D10EE}" srcOrd="0" destOrd="0" parTransId="{565C3373-8D0C-40E0-8E9C-12B404213052}" sibTransId="{C3E0238B-36FF-4D4B-91D6-F1DA7B95DDE9}"/>
    <dgm:cxn modelId="{3078DCDE-7D0F-4473-91A5-E75EBA716C98}" type="presOf" srcId="{DCEAD15A-D150-443C-B09B-88C94088528F}" destId="{75B89EAE-2644-4945-B411-BC05C28BCCEF}" srcOrd="0" destOrd="0" presId="urn:microsoft.com/office/officeart/2005/8/layout/lProcess2"/>
    <dgm:cxn modelId="{1A2F9CE5-D1E6-4265-B8D1-09C9EC320BD1}" type="presOf" srcId="{4435FCEA-5B14-4FEB-B843-D7230C7EE5AA}" destId="{1B3F252B-91F5-4EDF-8797-D87D1FABB3EF}" srcOrd="0" destOrd="0" presId="urn:microsoft.com/office/officeart/2005/8/layout/lProcess2"/>
    <dgm:cxn modelId="{5F37A9E5-EF26-4322-9D5D-3B3B6E2A4171}" type="presOf" srcId="{484339DC-5165-463F-873C-CA7A745D10EE}" destId="{CE7599F9-88B0-4DB9-8709-881A2BC23294}" srcOrd="0" destOrd="0" presId="urn:microsoft.com/office/officeart/2005/8/layout/lProcess2"/>
    <dgm:cxn modelId="{19917FED-E056-40C8-A15F-336CEA26FC48}" srcId="{821CC8B0-58EC-46EE-BDB8-07458B0E8C42}" destId="{3FD27102-A645-40BD-B93E-6AE6E84B0205}" srcOrd="1" destOrd="0" parTransId="{B806E9D1-F8A5-4710-A48C-C1F566CCE73D}" sibTransId="{D2BFA6BF-4F67-4A84-9B3A-A98015C8F3EB}"/>
    <dgm:cxn modelId="{2556C3F9-78CC-437A-9A41-2FD4D28E21B1}" type="presOf" srcId="{1E688278-0277-45F1-9411-28EEC2C01774}" destId="{F90C6CF2-4AB9-4F07-9A13-73D245D2A3CD}" srcOrd="0" destOrd="0" presId="urn:microsoft.com/office/officeart/2005/8/layout/lProcess2"/>
    <dgm:cxn modelId="{1B41E214-85CF-467C-A092-28126C85A2F5}" type="presParOf" srcId="{8784508D-1585-49B8-8012-A7771973FD34}" destId="{5CAF5CB0-C30A-4F3D-A046-EC2B05B81BAA}" srcOrd="0" destOrd="0" presId="urn:microsoft.com/office/officeart/2005/8/layout/lProcess2"/>
    <dgm:cxn modelId="{167A4AF1-40EF-48B1-B903-534B165E8E4B}" type="presParOf" srcId="{5CAF5CB0-C30A-4F3D-A046-EC2B05B81BAA}" destId="{CE7599F9-88B0-4DB9-8709-881A2BC23294}" srcOrd="0" destOrd="0" presId="urn:microsoft.com/office/officeart/2005/8/layout/lProcess2"/>
    <dgm:cxn modelId="{6E71BFAE-7742-483A-8635-19299646FCD8}" type="presParOf" srcId="{5CAF5CB0-C30A-4F3D-A046-EC2B05B81BAA}" destId="{68710349-81F0-4A9A-AA6B-B1321CB8E5A4}" srcOrd="1" destOrd="0" presId="urn:microsoft.com/office/officeart/2005/8/layout/lProcess2"/>
    <dgm:cxn modelId="{B3389166-94A6-4096-861A-87A9D8C594B6}" type="presParOf" srcId="{5CAF5CB0-C30A-4F3D-A046-EC2B05B81BAA}" destId="{39B02435-7CBA-4722-A311-F1BDF46B81B4}" srcOrd="2" destOrd="0" presId="urn:microsoft.com/office/officeart/2005/8/layout/lProcess2"/>
    <dgm:cxn modelId="{82E89607-1DD0-49D4-B8E9-0E0AFE9EB4CF}" type="presParOf" srcId="{39B02435-7CBA-4722-A311-F1BDF46B81B4}" destId="{FFF0F605-470F-43DC-B680-201693B80D2B}" srcOrd="0" destOrd="0" presId="urn:microsoft.com/office/officeart/2005/8/layout/lProcess2"/>
    <dgm:cxn modelId="{6C24A593-B6C4-4CDA-AB00-1C92A3C00943}" type="presParOf" srcId="{FFF0F605-470F-43DC-B680-201693B80D2B}" destId="{64372BEE-D95C-477C-8D41-B9D2BBA5E67F}" srcOrd="0" destOrd="0" presId="urn:microsoft.com/office/officeart/2005/8/layout/lProcess2"/>
    <dgm:cxn modelId="{C031B3F2-0A86-4041-B6DA-8DB2815E8B68}" type="presParOf" srcId="{FFF0F605-470F-43DC-B680-201693B80D2B}" destId="{F403E595-7901-4F6D-8A92-81070B23BFA5}" srcOrd="1" destOrd="0" presId="urn:microsoft.com/office/officeart/2005/8/layout/lProcess2"/>
    <dgm:cxn modelId="{AED01DEC-1B22-4BFF-B3CD-F60938EF67B1}" type="presParOf" srcId="{FFF0F605-470F-43DC-B680-201693B80D2B}" destId="{1B3F252B-91F5-4EDF-8797-D87D1FABB3EF}" srcOrd="2" destOrd="0" presId="urn:microsoft.com/office/officeart/2005/8/layout/lProcess2"/>
    <dgm:cxn modelId="{5EC0EA27-1C4A-4CA5-A1B1-DE9A5B5B6DDD}" type="presParOf" srcId="{8784508D-1585-49B8-8012-A7771973FD34}" destId="{8AF00A32-8585-4C63-BF9A-2C41A6340491}" srcOrd="1" destOrd="0" presId="urn:microsoft.com/office/officeart/2005/8/layout/lProcess2"/>
    <dgm:cxn modelId="{BE477962-7643-4C39-AA41-917B9843645C}" type="presParOf" srcId="{8784508D-1585-49B8-8012-A7771973FD34}" destId="{24786C08-AA21-4923-A4F4-054ED18CC3EC}" srcOrd="2" destOrd="0" presId="urn:microsoft.com/office/officeart/2005/8/layout/lProcess2"/>
    <dgm:cxn modelId="{CF6BDA1E-CE7F-4D88-8545-87714BEC0DF9}" type="presParOf" srcId="{24786C08-AA21-4923-A4F4-054ED18CC3EC}" destId="{5F17B35E-15CC-4204-9496-1722EE727320}" srcOrd="0" destOrd="0" presId="urn:microsoft.com/office/officeart/2005/8/layout/lProcess2"/>
    <dgm:cxn modelId="{98E98329-9E5F-41B5-AE30-D86EB0C68F38}" type="presParOf" srcId="{24786C08-AA21-4923-A4F4-054ED18CC3EC}" destId="{7ED7B632-B275-4A92-B1B2-62D7D70D2F6E}" srcOrd="1" destOrd="0" presId="urn:microsoft.com/office/officeart/2005/8/layout/lProcess2"/>
    <dgm:cxn modelId="{666B5B60-1AAB-416D-B25C-851B6741AB3F}" type="presParOf" srcId="{24786C08-AA21-4923-A4F4-054ED18CC3EC}" destId="{46614839-9497-44F9-95CB-061C24233B32}" srcOrd="2" destOrd="0" presId="urn:microsoft.com/office/officeart/2005/8/layout/lProcess2"/>
    <dgm:cxn modelId="{DB0523AE-2107-4382-AF12-577E421F72E9}" type="presParOf" srcId="{46614839-9497-44F9-95CB-061C24233B32}" destId="{183D8AA5-FFB7-4D9B-B7DE-C744FD9DB08B}" srcOrd="0" destOrd="0" presId="urn:microsoft.com/office/officeart/2005/8/layout/lProcess2"/>
    <dgm:cxn modelId="{8CA317CB-96EA-48CF-8357-0752ADC2C3B1}" type="presParOf" srcId="{183D8AA5-FFB7-4D9B-B7DE-C744FD9DB08B}" destId="{75B89EAE-2644-4945-B411-BC05C28BCCEF}" srcOrd="0" destOrd="0" presId="urn:microsoft.com/office/officeart/2005/8/layout/lProcess2"/>
    <dgm:cxn modelId="{0868B63A-05BB-40BD-983F-78EB3C3BDDF6}" type="presParOf" srcId="{183D8AA5-FFB7-4D9B-B7DE-C744FD9DB08B}" destId="{2795992F-2FA1-43E5-A7C9-95DEA51E0FC1}" srcOrd="1" destOrd="0" presId="urn:microsoft.com/office/officeart/2005/8/layout/lProcess2"/>
    <dgm:cxn modelId="{AAB659F1-B425-48F1-A29E-3BFA1C3576A4}" type="presParOf" srcId="{183D8AA5-FFB7-4D9B-B7DE-C744FD9DB08B}" destId="{4AF5490F-5AD4-4634-9E20-D7EA12ACC4B1}" srcOrd="2" destOrd="0" presId="urn:microsoft.com/office/officeart/2005/8/layout/lProcess2"/>
    <dgm:cxn modelId="{E5C57B50-A716-4CC7-BFE6-10C9C0574973}" type="presParOf" srcId="{8784508D-1585-49B8-8012-A7771973FD34}" destId="{1E3D3323-7A0F-4868-9A12-2FEA61D2FBBC}" srcOrd="3" destOrd="0" presId="urn:microsoft.com/office/officeart/2005/8/layout/lProcess2"/>
    <dgm:cxn modelId="{AD5F25B4-609F-4FE0-A591-B25A47122E0B}" type="presParOf" srcId="{8784508D-1585-49B8-8012-A7771973FD34}" destId="{3ADBBA99-8E1F-4CF2-9CBE-17FBD7AD18CA}" srcOrd="4" destOrd="0" presId="urn:microsoft.com/office/officeart/2005/8/layout/lProcess2"/>
    <dgm:cxn modelId="{E78CBA1D-87DA-40AC-A44B-B964920BECF2}" type="presParOf" srcId="{3ADBBA99-8E1F-4CF2-9CBE-17FBD7AD18CA}" destId="{F90C6CF2-4AB9-4F07-9A13-73D245D2A3CD}" srcOrd="0" destOrd="0" presId="urn:microsoft.com/office/officeart/2005/8/layout/lProcess2"/>
    <dgm:cxn modelId="{EE8937D7-6EFE-4C66-9E76-6248305C3AA4}" type="presParOf" srcId="{3ADBBA99-8E1F-4CF2-9CBE-17FBD7AD18CA}" destId="{FE648A0E-CB30-4EB6-B009-46175F5D3D87}" srcOrd="1" destOrd="0" presId="urn:microsoft.com/office/officeart/2005/8/layout/lProcess2"/>
    <dgm:cxn modelId="{2A99DF00-4DC9-4ED7-9DA6-B62F4CE639C3}" type="presParOf" srcId="{3ADBBA99-8E1F-4CF2-9CBE-17FBD7AD18CA}" destId="{2C1BACC3-D5A5-4C17-88EC-CDE75108668A}" srcOrd="2" destOrd="0" presId="urn:microsoft.com/office/officeart/2005/8/layout/lProcess2"/>
    <dgm:cxn modelId="{FFA83F5A-79D2-4A49-9F81-D70457172555}" type="presParOf" srcId="{2C1BACC3-D5A5-4C17-88EC-CDE75108668A}" destId="{1A563CF8-6D42-468D-9BB6-6BD16550F84B}" srcOrd="0" destOrd="0" presId="urn:microsoft.com/office/officeart/2005/8/layout/lProcess2"/>
    <dgm:cxn modelId="{99DDA471-56F3-46A3-971B-79CB99BDF10B}" type="presParOf" srcId="{1A563CF8-6D42-468D-9BB6-6BD16550F84B}" destId="{D5A2BE0D-D7AB-4B72-A890-6C5550DE053E}" srcOrd="0" destOrd="0" presId="urn:microsoft.com/office/officeart/2005/8/layout/lProcess2"/>
    <dgm:cxn modelId="{DE135230-D8AB-4A96-9865-2808E12C9BE3}" type="presParOf" srcId="{1A563CF8-6D42-468D-9BB6-6BD16550F84B}" destId="{0483A453-DEE2-495A-8720-0A2D88842DFF}" srcOrd="1" destOrd="0" presId="urn:microsoft.com/office/officeart/2005/8/layout/lProcess2"/>
    <dgm:cxn modelId="{C175ACD0-0400-4658-AD4F-07BC2B462F6E}" type="presParOf" srcId="{1A563CF8-6D42-468D-9BB6-6BD16550F84B}" destId="{2BE70BE1-7F03-43F7-9887-E4820B31617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7C653-681F-4ECF-B010-9E292AA1AF6F}">
      <dsp:nvSpPr>
        <dsp:cNvPr id="0" name=""/>
        <dsp:cNvSpPr/>
      </dsp:nvSpPr>
      <dsp:spPr>
        <a:xfrm rot="5400000">
          <a:off x="6544623" y="-2802030"/>
          <a:ext cx="989899" cy="662548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000" kern="1200" dirty="0">
              <a:latin typeface="Arial Narrow" panose="020B0606020202030204" pitchFamily="34" charset="0"/>
            </a:rPr>
            <a:t>Register and govern its members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000" kern="1200" dirty="0">
              <a:latin typeface="Arial Narrow" panose="020B0606020202030204" pitchFamily="34" charset="0"/>
            </a:rPr>
            <a:t>Determine qualifications and conditions for becoming members</a:t>
          </a:r>
        </a:p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000" kern="1200" dirty="0">
              <a:latin typeface="Arial Narrow" panose="020B0606020202030204" pitchFamily="34" charset="0"/>
            </a:rPr>
            <a:t>Provide, Suspend and Revoke the membership</a:t>
          </a:r>
        </a:p>
      </dsp:txBody>
      <dsp:txXfrm rot="-5400000">
        <a:off x="3726833" y="64083"/>
        <a:ext cx="6577157" cy="893253"/>
      </dsp:txXfrm>
    </dsp:sp>
    <dsp:sp modelId="{9AB51666-48FF-4F20-8A98-26B73854CE32}">
      <dsp:nvSpPr>
        <dsp:cNvPr id="0" name=""/>
        <dsp:cNvSpPr/>
      </dsp:nvSpPr>
      <dsp:spPr>
        <a:xfrm>
          <a:off x="0" y="1288"/>
          <a:ext cx="3726833" cy="101884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Membership</a:t>
          </a:r>
        </a:p>
      </dsp:txBody>
      <dsp:txXfrm>
        <a:off x="49736" y="51024"/>
        <a:ext cx="3627361" cy="919370"/>
      </dsp:txXfrm>
    </dsp:sp>
    <dsp:sp modelId="{8AF496D8-89A4-49F1-B591-96EE4F6C6E14}">
      <dsp:nvSpPr>
        <dsp:cNvPr id="0" name=""/>
        <dsp:cNvSpPr/>
      </dsp:nvSpPr>
      <dsp:spPr>
        <a:xfrm rot="5400000">
          <a:off x="6487581" y="-1693314"/>
          <a:ext cx="1090235" cy="661901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800" kern="1200" dirty="0">
              <a:latin typeface="Arial Narrow" panose="020B0606020202030204" pitchFamily="34" charset="0"/>
            </a:rPr>
            <a:t>Draft Code of Ethics</a:t>
          </a: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800" kern="1200">
              <a:latin typeface="Arial Narrow" panose="020B0606020202030204" pitchFamily="34" charset="0"/>
            </a:rPr>
            <a:t>Monitoring the Ethical compliance of its members</a:t>
          </a:r>
          <a:endParaRPr lang="en-US" sz="1800" kern="1200" dirty="0">
            <a:latin typeface="Arial Narrow" panose="020B060602020203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800" kern="1200" dirty="0">
              <a:latin typeface="Arial Narrow" panose="020B0606020202030204" pitchFamily="34" charset="0"/>
            </a:rPr>
            <a:t>Protect professional value and public interest</a:t>
          </a:r>
        </a:p>
      </dsp:txBody>
      <dsp:txXfrm rot="-5400000">
        <a:off x="3723194" y="1124294"/>
        <a:ext cx="6565789" cy="983793"/>
      </dsp:txXfrm>
    </dsp:sp>
    <dsp:sp modelId="{0F827D5D-7F21-4BEF-A102-47C64E91352C}">
      <dsp:nvSpPr>
        <dsp:cNvPr id="0" name=""/>
        <dsp:cNvSpPr/>
      </dsp:nvSpPr>
      <dsp:spPr>
        <a:xfrm>
          <a:off x="0" y="1106769"/>
          <a:ext cx="3723193" cy="101884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Ethics</a:t>
          </a:r>
        </a:p>
      </dsp:txBody>
      <dsp:txXfrm>
        <a:off x="49736" y="1156505"/>
        <a:ext cx="3623721" cy="919370"/>
      </dsp:txXfrm>
    </dsp:sp>
    <dsp:sp modelId="{CA9FB3D2-9B4E-4889-946B-F6D475ACE6C1}">
      <dsp:nvSpPr>
        <dsp:cNvPr id="0" name=""/>
        <dsp:cNvSpPr/>
      </dsp:nvSpPr>
      <dsp:spPr>
        <a:xfrm rot="5400000">
          <a:off x="6511304" y="-575859"/>
          <a:ext cx="1042789" cy="661901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800" kern="1200" dirty="0">
              <a:latin typeface="Arial Narrow" panose="020B0606020202030204" pitchFamily="34" charset="0"/>
            </a:rPr>
            <a:t>In cooperation with NAC to develop and manage Cambodia CPA</a:t>
          </a: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800" kern="1200">
              <a:latin typeface="Arial Narrow" panose="020B0606020202030204" pitchFamily="34" charset="0"/>
            </a:rPr>
            <a:t>Continuous professional Development for its members and public</a:t>
          </a:r>
          <a:endParaRPr lang="en-US" sz="1800" kern="1200" dirty="0">
            <a:latin typeface="Arial Narrow" panose="020B0606020202030204" pitchFamily="34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800" kern="1200" dirty="0">
              <a:latin typeface="Arial Narrow" panose="020B0606020202030204" pitchFamily="34" charset="0"/>
            </a:rPr>
            <a:t>Develop and manage other qualification and training program</a:t>
          </a:r>
        </a:p>
      </dsp:txBody>
      <dsp:txXfrm rot="-5400000">
        <a:off x="3723194" y="2263156"/>
        <a:ext cx="6568105" cy="940979"/>
      </dsp:txXfrm>
    </dsp:sp>
    <dsp:sp modelId="{05987F72-554B-4E59-8821-222F2010FE24}">
      <dsp:nvSpPr>
        <dsp:cNvPr id="0" name=""/>
        <dsp:cNvSpPr/>
      </dsp:nvSpPr>
      <dsp:spPr>
        <a:xfrm>
          <a:off x="0" y="2224224"/>
          <a:ext cx="3723193" cy="101884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Education</a:t>
          </a:r>
        </a:p>
      </dsp:txBody>
      <dsp:txXfrm>
        <a:off x="49736" y="2273960"/>
        <a:ext cx="3623721" cy="919370"/>
      </dsp:txXfrm>
    </dsp:sp>
    <dsp:sp modelId="{D472FB88-F4A6-4733-BBD6-FCCD74C804B9}">
      <dsp:nvSpPr>
        <dsp:cNvPr id="0" name=""/>
        <dsp:cNvSpPr/>
      </dsp:nvSpPr>
      <dsp:spPr>
        <a:xfrm rot="5400000">
          <a:off x="6435392" y="593784"/>
          <a:ext cx="1194613" cy="6619010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800" kern="1200" dirty="0">
              <a:latin typeface="Arial Narrow" panose="020B0606020202030204" pitchFamily="34" charset="0"/>
            </a:rPr>
            <a:t>In cooperation with national and international educational institution to promote accounting and auditing profession</a:t>
          </a: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1800" kern="1200" dirty="0">
              <a:latin typeface="Arial Narrow" panose="020B0606020202030204" pitchFamily="34" charset="0"/>
            </a:rPr>
            <a:t>Work with regional and international professional accounting bodies to leverage and protect the profession</a:t>
          </a:r>
        </a:p>
      </dsp:txBody>
      <dsp:txXfrm rot="-5400000">
        <a:off x="3723194" y="3364298"/>
        <a:ext cx="6560694" cy="1077981"/>
      </dsp:txXfrm>
    </dsp:sp>
    <dsp:sp modelId="{B77ED579-1174-4833-A02C-24E1C924A899}">
      <dsp:nvSpPr>
        <dsp:cNvPr id="0" name=""/>
        <dsp:cNvSpPr/>
      </dsp:nvSpPr>
      <dsp:spPr>
        <a:xfrm>
          <a:off x="0" y="3393868"/>
          <a:ext cx="3723193" cy="101884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Cooperation</a:t>
          </a:r>
        </a:p>
      </dsp:txBody>
      <dsp:txXfrm>
        <a:off x="49736" y="3443604"/>
        <a:ext cx="3623721" cy="919370"/>
      </dsp:txXfrm>
    </dsp:sp>
    <dsp:sp modelId="{B600E709-DF12-4A8F-ADF3-337F9DA08A67}">
      <dsp:nvSpPr>
        <dsp:cNvPr id="0" name=""/>
        <dsp:cNvSpPr/>
      </dsp:nvSpPr>
      <dsp:spPr>
        <a:xfrm rot="5400000">
          <a:off x="6632036" y="1748219"/>
          <a:ext cx="815074" cy="6625480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r>
            <a:rPr lang="en-US" sz="2000" kern="1200" dirty="0">
              <a:latin typeface="Arial Narrow" panose="020B0606020202030204" pitchFamily="34" charset="0"/>
            </a:rPr>
            <a:t>Participate as a member of the National Accounting Council</a:t>
          </a:r>
        </a:p>
      </dsp:txBody>
      <dsp:txXfrm rot="-5400000">
        <a:off x="3726834" y="4693211"/>
        <a:ext cx="6585691" cy="735496"/>
      </dsp:txXfrm>
    </dsp:sp>
    <dsp:sp modelId="{94569F91-208B-4BDC-8751-A9895D45EAF8}">
      <dsp:nvSpPr>
        <dsp:cNvPr id="0" name=""/>
        <dsp:cNvSpPr/>
      </dsp:nvSpPr>
      <dsp:spPr>
        <a:xfrm>
          <a:off x="0" y="4551538"/>
          <a:ext cx="3726833" cy="101884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Other</a:t>
          </a:r>
        </a:p>
      </dsp:txBody>
      <dsp:txXfrm>
        <a:off x="49736" y="4601274"/>
        <a:ext cx="3627361" cy="919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599F9-88B0-4DB9-8709-881A2BC23294}">
      <dsp:nvSpPr>
        <dsp:cNvPr id="0" name=""/>
        <dsp:cNvSpPr/>
      </dsp:nvSpPr>
      <dsp:spPr>
        <a:xfrm>
          <a:off x="761" y="0"/>
          <a:ext cx="1980473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Firms:56</a:t>
          </a:r>
        </a:p>
      </dsp:txBody>
      <dsp:txXfrm>
        <a:off x="761" y="0"/>
        <a:ext cx="1980473" cy="1219200"/>
      </dsp:txXfrm>
    </dsp:sp>
    <dsp:sp modelId="{64372BEE-D95C-477C-8D41-B9D2BBA5E67F}">
      <dsp:nvSpPr>
        <dsp:cNvPr id="0" name=""/>
        <dsp:cNvSpPr/>
      </dsp:nvSpPr>
      <dsp:spPr>
        <a:xfrm>
          <a:off x="198809" y="1220390"/>
          <a:ext cx="1584379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80010" rIns="10668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KH:25</a:t>
          </a:r>
        </a:p>
      </dsp:txBody>
      <dsp:txXfrm>
        <a:off x="234698" y="1256279"/>
        <a:ext cx="1512601" cy="1153573"/>
      </dsp:txXfrm>
    </dsp:sp>
    <dsp:sp modelId="{1B3F252B-91F5-4EDF-8797-D87D1FABB3EF}">
      <dsp:nvSpPr>
        <dsp:cNvPr id="0" name=""/>
        <dsp:cNvSpPr/>
      </dsp:nvSpPr>
      <dsp:spPr>
        <a:xfrm>
          <a:off x="198809" y="2634257"/>
          <a:ext cx="1584379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80010" rIns="10668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FR:31</a:t>
          </a:r>
        </a:p>
      </dsp:txBody>
      <dsp:txXfrm>
        <a:off x="234698" y="2670146"/>
        <a:ext cx="1512601" cy="1153573"/>
      </dsp:txXfrm>
    </dsp:sp>
    <dsp:sp modelId="{5F17B35E-15CC-4204-9496-1722EE727320}">
      <dsp:nvSpPr>
        <dsp:cNvPr id="0" name=""/>
        <dsp:cNvSpPr/>
      </dsp:nvSpPr>
      <dsp:spPr>
        <a:xfrm>
          <a:off x="2129771" y="0"/>
          <a:ext cx="1980473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Actives:138</a:t>
          </a:r>
        </a:p>
      </dsp:txBody>
      <dsp:txXfrm>
        <a:off x="2129771" y="0"/>
        <a:ext cx="1980473" cy="1219200"/>
      </dsp:txXfrm>
    </dsp:sp>
    <dsp:sp modelId="{75B89EAE-2644-4945-B411-BC05C28BCCEF}">
      <dsp:nvSpPr>
        <dsp:cNvPr id="0" name=""/>
        <dsp:cNvSpPr/>
      </dsp:nvSpPr>
      <dsp:spPr>
        <a:xfrm>
          <a:off x="2327818" y="1220390"/>
          <a:ext cx="1584379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80010" rIns="10668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KH:61</a:t>
          </a:r>
        </a:p>
      </dsp:txBody>
      <dsp:txXfrm>
        <a:off x="2363707" y="1256279"/>
        <a:ext cx="1512601" cy="1153573"/>
      </dsp:txXfrm>
    </dsp:sp>
    <dsp:sp modelId="{4AF5490F-5AD4-4634-9E20-D7EA12ACC4B1}">
      <dsp:nvSpPr>
        <dsp:cNvPr id="0" name=""/>
        <dsp:cNvSpPr/>
      </dsp:nvSpPr>
      <dsp:spPr>
        <a:xfrm>
          <a:off x="2327818" y="2634257"/>
          <a:ext cx="1584379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80010" rIns="10668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FR:77</a:t>
          </a:r>
        </a:p>
      </dsp:txBody>
      <dsp:txXfrm>
        <a:off x="2363707" y="2670146"/>
        <a:ext cx="1512601" cy="1153573"/>
      </dsp:txXfrm>
    </dsp:sp>
    <dsp:sp modelId="{F90C6CF2-4AB9-4F07-9A13-73D245D2A3CD}">
      <dsp:nvSpPr>
        <dsp:cNvPr id="0" name=""/>
        <dsp:cNvSpPr/>
      </dsp:nvSpPr>
      <dsp:spPr>
        <a:xfrm>
          <a:off x="4258780" y="0"/>
          <a:ext cx="1980473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Affiliates:26</a:t>
          </a:r>
        </a:p>
      </dsp:txBody>
      <dsp:txXfrm>
        <a:off x="4258780" y="0"/>
        <a:ext cx="1980473" cy="1219200"/>
      </dsp:txXfrm>
    </dsp:sp>
    <dsp:sp modelId="{D5A2BE0D-D7AB-4B72-A890-6C5550DE053E}">
      <dsp:nvSpPr>
        <dsp:cNvPr id="0" name=""/>
        <dsp:cNvSpPr/>
      </dsp:nvSpPr>
      <dsp:spPr>
        <a:xfrm>
          <a:off x="4456827" y="1220390"/>
          <a:ext cx="1584379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80010" rIns="10668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KH:14</a:t>
          </a:r>
        </a:p>
      </dsp:txBody>
      <dsp:txXfrm>
        <a:off x="4492716" y="1256279"/>
        <a:ext cx="1512601" cy="1153573"/>
      </dsp:txXfrm>
    </dsp:sp>
    <dsp:sp modelId="{2BE70BE1-7F03-43F7-9887-E4820B316170}">
      <dsp:nvSpPr>
        <dsp:cNvPr id="0" name=""/>
        <dsp:cNvSpPr/>
      </dsp:nvSpPr>
      <dsp:spPr>
        <a:xfrm>
          <a:off x="4456827" y="2634257"/>
          <a:ext cx="1584379" cy="1225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80010" rIns="10668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FR:12</a:t>
          </a:r>
        </a:p>
      </dsp:txBody>
      <dsp:txXfrm>
        <a:off x="4492716" y="2670146"/>
        <a:ext cx="1512601" cy="115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E6881-132F-411C-A7F2-EE1BDAF66F23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625E0-9F92-43A4-B467-579EE0614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00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876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2548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2EA54F-B657-4918-BB03-E52F190F30B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617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9228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4198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3104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07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i="0" u="none" strike="noStrike" kern="1200" baseline="0" dirty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These principles establish the standard of behavior expected of a professional accountant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2625E0-9F92-43A4-B467-579EE0614F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46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00586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66198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6616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838200" y="6268542"/>
            <a:ext cx="10515600" cy="0"/>
          </a:xfrm>
          <a:prstGeom prst="line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39"/>
            <a:ext cx="9578280" cy="1325563"/>
          </a:xfrm>
          <a:prstGeom prst="rect">
            <a:avLst/>
          </a:prstGeom>
        </p:spPr>
        <p:txBody>
          <a:bodyPr lIns="0"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1297360" cy="365125"/>
          </a:xfrm>
          <a:prstGeom prst="rect">
            <a:avLst/>
          </a:prstGeom>
        </p:spPr>
        <p:txBody>
          <a:bodyPr lIns="0" rIns="0"/>
          <a:lstStyle>
            <a:lvl1pPr>
              <a:defRPr sz="1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8639" y="6356352"/>
            <a:ext cx="6914724" cy="365125"/>
          </a:xfrm>
          <a:prstGeom prst="rect">
            <a:avLst/>
          </a:prstGeom>
        </p:spPr>
        <p:txBody>
          <a:bodyPr rIns="365760"/>
          <a:lstStyle>
            <a:lvl1pPr algn="ctr">
              <a:defRPr sz="1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88488" y="6356352"/>
            <a:ext cx="86531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>
              <a:defRPr lang="en-US" sz="1000" smtClean="0">
                <a:solidFill>
                  <a:schemeClr val="accent2"/>
                </a:solidFill>
              </a:defRPr>
            </a:lvl1pPr>
          </a:lstStyle>
          <a:p>
            <a:fld id="{FC1CF07D-8B3F-4D32-B059-0039CEA46DB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10374767" y="6356352"/>
            <a:ext cx="0" cy="365125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436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5670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016000" y="1447800"/>
            <a:ext cx="10160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2636838"/>
            <a:ext cx="4876800" cy="361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636838"/>
            <a:ext cx="4978400" cy="361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6000" y="6540498"/>
            <a:ext cx="914400" cy="304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13AB275-2960-4D1A-93AB-1778F7DA6E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552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/>
          <p:cNvSpPr/>
          <p:nvPr userDrawn="1"/>
        </p:nvSpPr>
        <p:spPr>
          <a:xfrm>
            <a:off x="4064000" y="3200400"/>
            <a:ext cx="8128000" cy="3657600"/>
          </a:xfrm>
          <a:custGeom>
            <a:avLst/>
            <a:gdLst>
              <a:gd name="connsiteX0" fmla="*/ 0 w 8128000"/>
              <a:gd name="connsiteY0" fmla="*/ 0 h 1828800"/>
              <a:gd name="connsiteX1" fmla="*/ 4064000 w 8128000"/>
              <a:gd name="connsiteY1" fmla="*/ 0 h 1828800"/>
              <a:gd name="connsiteX2" fmla="*/ 8128000 w 8128000"/>
              <a:gd name="connsiteY2" fmla="*/ 0 h 1828800"/>
              <a:gd name="connsiteX3" fmla="*/ 8128000 w 8128000"/>
              <a:gd name="connsiteY3" fmla="*/ 1828800 h 1828800"/>
              <a:gd name="connsiteX4" fmla="*/ 4064000 w 8128000"/>
              <a:gd name="connsiteY4" fmla="*/ 1828800 h 1828800"/>
              <a:gd name="connsiteX5" fmla="*/ 0 w 8128000"/>
              <a:gd name="connsiteY5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28000" h="1828800">
                <a:moveTo>
                  <a:pt x="0" y="0"/>
                </a:moveTo>
                <a:lnTo>
                  <a:pt x="4064000" y="0"/>
                </a:lnTo>
                <a:lnTo>
                  <a:pt x="8128000" y="0"/>
                </a:lnTo>
                <a:lnTo>
                  <a:pt x="8128000" y="1828800"/>
                </a:lnTo>
                <a:lnTo>
                  <a:pt x="4064000" y="1828800"/>
                </a:lnTo>
                <a:lnTo>
                  <a:pt x="0" y="18288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0" y="1371600"/>
            <a:ext cx="8129016" cy="3657600"/>
          </a:xfrm>
          <a:custGeom>
            <a:avLst/>
            <a:gdLst>
              <a:gd name="connsiteX0" fmla="*/ 0 w 8129016"/>
              <a:gd name="connsiteY0" fmla="*/ 0 h 3657600"/>
              <a:gd name="connsiteX1" fmla="*/ 8129016 w 8129016"/>
              <a:gd name="connsiteY1" fmla="*/ 0 h 3657600"/>
              <a:gd name="connsiteX2" fmla="*/ 8129016 w 8129016"/>
              <a:gd name="connsiteY2" fmla="*/ 1828800 h 3657600"/>
              <a:gd name="connsiteX3" fmla="*/ 8128000 w 8129016"/>
              <a:gd name="connsiteY3" fmla="*/ 1828800 h 3657600"/>
              <a:gd name="connsiteX4" fmla="*/ 4064000 w 8129016"/>
              <a:gd name="connsiteY4" fmla="*/ 1828800 h 3657600"/>
              <a:gd name="connsiteX5" fmla="*/ 4064000 w 8129016"/>
              <a:gd name="connsiteY5" fmla="*/ 3657600 h 3657600"/>
              <a:gd name="connsiteX6" fmla="*/ 0 w 8129016"/>
              <a:gd name="connsiteY6" fmla="*/ 365760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29016" h="3657600">
                <a:moveTo>
                  <a:pt x="0" y="0"/>
                </a:moveTo>
                <a:lnTo>
                  <a:pt x="8129016" y="0"/>
                </a:lnTo>
                <a:lnTo>
                  <a:pt x="8129016" y="1828800"/>
                </a:lnTo>
                <a:lnTo>
                  <a:pt x="8128000" y="1828800"/>
                </a:lnTo>
                <a:lnTo>
                  <a:pt x="4064000" y="1828800"/>
                </a:lnTo>
                <a:lnTo>
                  <a:pt x="4064000" y="3657600"/>
                </a:lnTo>
                <a:lnTo>
                  <a:pt x="0" y="365760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128000" y="1371600"/>
            <a:ext cx="40640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0" y="3975732"/>
            <a:ext cx="8128000" cy="1067644"/>
          </a:xfrm>
          <a:prstGeom prst="rect">
            <a:avLst/>
          </a:prstGeom>
        </p:spPr>
        <p:txBody>
          <a:bodyPr lIns="274320" rIns="274320" anchor="b">
            <a:noAutofit/>
          </a:bodyPr>
          <a:lstStyle>
            <a:lvl1pPr algn="ctr">
              <a:defRPr sz="33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356351"/>
            <a:ext cx="4064000" cy="365125"/>
          </a:xfrm>
          <a:prstGeom prst="rect">
            <a:avLst/>
          </a:prstGeom>
        </p:spPr>
        <p:txBody>
          <a:bodyPr rIns="457200"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2"/>
            <a:ext cx="4064000" cy="365125"/>
          </a:xfrm>
          <a:prstGeom prst="rect">
            <a:avLst/>
          </a:prstGeom>
        </p:spPr>
        <p:txBody>
          <a:bodyPr/>
          <a:lstStyle>
            <a:lvl1pPr>
              <a:defRPr cap="none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64000" y="6356352"/>
            <a:ext cx="40640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C1CF07D-8B3F-4D32-B059-0039CEA46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0" y="5296050"/>
            <a:ext cx="8128000" cy="383182"/>
          </a:xfrm>
          <a:prstGeom prst="rect">
            <a:avLst/>
          </a:prstGeom>
        </p:spPr>
        <p:txBody>
          <a:bodyPr lIns="274320" rIns="274320">
            <a:spAutoFit/>
          </a:bodyPr>
          <a:lstStyle>
            <a:lvl1pPr marL="0" indent="0" algn="ctr">
              <a:buNone/>
              <a:defRPr sz="21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96312" y="1673731"/>
            <a:ext cx="3528392" cy="12239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6600" cap="all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/>
              <a:t>#00</a:t>
            </a:r>
          </a:p>
        </p:txBody>
      </p:sp>
    </p:spTree>
    <p:extLst>
      <p:ext uri="{BB962C8B-B14F-4D97-AF65-F5344CB8AC3E}">
        <p14:creationId xmlns:p14="http://schemas.microsoft.com/office/powerpoint/2010/main" val="3732567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entagon 23"/>
          <p:cNvSpPr/>
          <p:nvPr userDrawn="1"/>
        </p:nvSpPr>
        <p:spPr>
          <a:xfrm rot="5400000">
            <a:off x="10952489" y="6297099"/>
            <a:ext cx="447675" cy="56264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17500"/>
            <a:ext cx="91440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5004" y="6356350"/>
            <a:ext cx="562644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C15AD966-9810-4EB9-925F-2A35C0C6E1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371475" y="1872343"/>
            <a:ext cx="1828800" cy="590931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>
            <a:lvl1pPr marL="0" indent="0">
              <a:buNone/>
              <a:defRPr lang="en-US" sz="1800" smtClean="0">
                <a:latin typeface="+mj-lt"/>
                <a:ea typeface="+mj-ea"/>
                <a:cs typeface="+mj-cs"/>
              </a:defRPr>
            </a:lvl1pPr>
            <a:lvl2pPr>
              <a:defRPr lang="en-US" sz="1800" smtClean="0">
                <a:latin typeface="+mj-lt"/>
                <a:ea typeface="+mj-ea"/>
                <a:cs typeface="+mj-cs"/>
              </a:defRPr>
            </a:lvl2pPr>
            <a:lvl3pPr>
              <a:defRPr lang="en-US" sz="1800" smtClean="0">
                <a:latin typeface="+mj-lt"/>
                <a:ea typeface="+mj-ea"/>
                <a:cs typeface="+mj-cs"/>
              </a:defRPr>
            </a:lvl3pPr>
            <a:lvl4pPr>
              <a:defRPr lang="en-US" smtClean="0">
                <a:latin typeface="+mj-lt"/>
                <a:ea typeface="+mj-ea"/>
                <a:cs typeface="+mj-cs"/>
              </a:defRPr>
            </a:lvl4pPr>
            <a:lvl5pPr>
              <a:defRPr lang="en-US">
                <a:latin typeface="+mj-lt"/>
                <a:ea typeface="+mj-ea"/>
                <a:cs typeface="+mj-cs"/>
              </a:defRPr>
            </a:lvl5pPr>
          </a:lstStyle>
          <a:p>
            <a:pPr marL="0"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6371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ansi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3287689" y="4074661"/>
            <a:ext cx="8434459" cy="1067644"/>
          </a:xfrm>
          <a:prstGeom prst="rect">
            <a:avLst/>
          </a:prstGeom>
        </p:spPr>
        <p:txBody>
          <a:bodyPr lIns="274320" rIns="0" anchor="b">
            <a:noAutofit/>
          </a:bodyPr>
          <a:lstStyle>
            <a:lvl1pPr algn="l">
              <a:defRPr sz="3300" b="1" cap="all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Subtitle 2"/>
          <p:cNvSpPr>
            <a:spLocks noGrp="1"/>
          </p:cNvSpPr>
          <p:nvPr>
            <p:ph type="subTitle" idx="1"/>
          </p:nvPr>
        </p:nvSpPr>
        <p:spPr>
          <a:xfrm>
            <a:off x="3287689" y="5172814"/>
            <a:ext cx="8434459" cy="383182"/>
          </a:xfrm>
          <a:prstGeom prst="rect">
            <a:avLst/>
          </a:prstGeom>
        </p:spPr>
        <p:txBody>
          <a:bodyPr wrap="square" lIns="274320" rIns="0">
            <a:spAutoFit/>
          </a:bodyPr>
          <a:lstStyle>
            <a:lvl1pPr marL="0" indent="0" algn="l">
              <a:buNone/>
              <a:defRPr sz="2100">
                <a:solidFill>
                  <a:schemeClr val="accent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Freeform: Shape 11"/>
          <p:cNvSpPr/>
          <p:nvPr userDrawn="1"/>
        </p:nvSpPr>
        <p:spPr>
          <a:xfrm rot="5400000">
            <a:off x="-267350" y="4414556"/>
            <a:ext cx="1674590" cy="1139895"/>
          </a:xfrm>
          <a:custGeom>
            <a:avLst/>
            <a:gdLst>
              <a:gd name="connsiteX0" fmla="*/ 0 w 1674590"/>
              <a:gd name="connsiteY0" fmla="*/ 1139893 h 1139894"/>
              <a:gd name="connsiteX1" fmla="*/ 824542 w 1674590"/>
              <a:gd name="connsiteY1" fmla="*/ 0 h 1139894"/>
              <a:gd name="connsiteX2" fmla="*/ 1674590 w 1674590"/>
              <a:gd name="connsiteY2" fmla="*/ 1139894 h 113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4590" h="1139894">
                <a:moveTo>
                  <a:pt x="0" y="1139893"/>
                </a:moveTo>
                <a:lnTo>
                  <a:pt x="824542" y="0"/>
                </a:lnTo>
                <a:lnTo>
                  <a:pt x="1674590" y="11398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2" y="2"/>
            <a:ext cx="7806889" cy="4723331"/>
          </a:xfrm>
          <a:custGeom>
            <a:avLst/>
            <a:gdLst>
              <a:gd name="connsiteX0" fmla="*/ 0 w 7806889"/>
              <a:gd name="connsiteY0" fmla="*/ 0 h 4723331"/>
              <a:gd name="connsiteX1" fmla="*/ 7806889 w 7806889"/>
              <a:gd name="connsiteY1" fmla="*/ 0 h 4723331"/>
              <a:gd name="connsiteX2" fmla="*/ 1473016 w 7806889"/>
              <a:gd name="connsiteY2" fmla="*/ 4723331 h 4723331"/>
              <a:gd name="connsiteX3" fmla="*/ 0 w 7806889"/>
              <a:gd name="connsiteY3" fmla="*/ 3657825 h 4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06889" h="4723331">
                <a:moveTo>
                  <a:pt x="0" y="0"/>
                </a:moveTo>
                <a:lnTo>
                  <a:pt x="7806889" y="0"/>
                </a:lnTo>
                <a:lnTo>
                  <a:pt x="1473016" y="4723331"/>
                </a:lnTo>
                <a:lnTo>
                  <a:pt x="0" y="365782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Freeform: Shape 13"/>
          <p:cNvSpPr/>
          <p:nvPr userDrawn="1"/>
        </p:nvSpPr>
        <p:spPr>
          <a:xfrm rot="10800000" flipV="1">
            <a:off x="0" y="5213255"/>
            <a:ext cx="3747555" cy="1644747"/>
          </a:xfrm>
          <a:custGeom>
            <a:avLst/>
            <a:gdLst>
              <a:gd name="connsiteX0" fmla="*/ 2273790 w 3747554"/>
              <a:gd name="connsiteY0" fmla="*/ 0 h 1644747"/>
              <a:gd name="connsiteX1" fmla="*/ 0 w 3747554"/>
              <a:gd name="connsiteY1" fmla="*/ 1644747 h 1644747"/>
              <a:gd name="connsiteX2" fmla="*/ 3747554 w 3747554"/>
              <a:gd name="connsiteY2" fmla="*/ 1644747 h 1644747"/>
              <a:gd name="connsiteX3" fmla="*/ 3747554 w 3747554"/>
              <a:gd name="connsiteY3" fmla="*/ 1099025 h 1644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7554" h="1644747">
                <a:moveTo>
                  <a:pt x="2273790" y="0"/>
                </a:moveTo>
                <a:lnTo>
                  <a:pt x="0" y="1644747"/>
                </a:lnTo>
                <a:lnTo>
                  <a:pt x="3747554" y="1644747"/>
                </a:lnTo>
                <a:lnTo>
                  <a:pt x="3747554" y="109902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Date Placeholder 3"/>
          <p:cNvSpPr>
            <a:spLocks noGrp="1"/>
          </p:cNvSpPr>
          <p:nvPr>
            <p:ph type="dt" sz="half" idx="11"/>
          </p:nvPr>
        </p:nvSpPr>
        <p:spPr>
          <a:xfrm>
            <a:off x="569947" y="6356351"/>
            <a:ext cx="1931877" cy="365125"/>
          </a:xfrm>
          <a:prstGeom prst="rect">
            <a:avLst/>
          </a:prstGeom>
        </p:spPr>
        <p:txBody>
          <a:bodyPr lIns="0" rIns="0"/>
          <a:lstStyle>
            <a:lvl1pPr algn="ctr"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747557" y="6356352"/>
            <a:ext cx="5647713" cy="365125"/>
          </a:xfrm>
          <a:prstGeom prst="rect">
            <a:avLst/>
          </a:prstGeom>
        </p:spPr>
        <p:txBody>
          <a:bodyPr/>
          <a:lstStyle>
            <a:lvl1pPr algn="l">
              <a:defRPr cap="none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19" name="Freeform: Shape 18"/>
          <p:cNvSpPr/>
          <p:nvPr userDrawn="1"/>
        </p:nvSpPr>
        <p:spPr>
          <a:xfrm flipV="1">
            <a:off x="7333860" y="-1"/>
            <a:ext cx="4858141" cy="2684911"/>
          </a:xfrm>
          <a:custGeom>
            <a:avLst/>
            <a:gdLst>
              <a:gd name="connsiteX0" fmla="*/ 1229424 w 4858141"/>
              <a:gd name="connsiteY0" fmla="*/ 2684911 h 2684911"/>
              <a:gd name="connsiteX1" fmla="*/ 4858141 w 4858141"/>
              <a:gd name="connsiteY1" fmla="*/ 2684911 h 2684911"/>
              <a:gd name="connsiteX2" fmla="*/ 4858141 w 4858141"/>
              <a:gd name="connsiteY2" fmla="*/ 1794066 h 2684911"/>
              <a:gd name="connsiteX3" fmla="*/ 2452345 w 4858141"/>
              <a:gd name="connsiteY3" fmla="*/ 0 h 2684911"/>
              <a:gd name="connsiteX4" fmla="*/ 0 w 4858141"/>
              <a:gd name="connsiteY4" fmla="*/ 1773905 h 268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58141" h="2684911">
                <a:moveTo>
                  <a:pt x="1229424" y="2684911"/>
                </a:moveTo>
                <a:lnTo>
                  <a:pt x="4858141" y="2684911"/>
                </a:lnTo>
                <a:lnTo>
                  <a:pt x="4858141" y="1794066"/>
                </a:lnTo>
                <a:lnTo>
                  <a:pt x="2452345" y="0"/>
                </a:lnTo>
                <a:lnTo>
                  <a:pt x="0" y="177390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000323" y="235007"/>
            <a:ext cx="3528392" cy="16434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6600" cap="all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#00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56835" y="6356352"/>
            <a:ext cx="8653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FC1CF07D-8B3F-4D32-B059-0039CEA46D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9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84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0256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21629-C870-4ED2-9B73-6204E865DC5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59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3922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F710D-5AF3-4A01-91CE-99D788A3095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857770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94C85-B17A-433B-BC2C-E2E70D66A5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01711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2368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3410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6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F1A804A0-BDCE-408A-B83F-D972530AD79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43" b="16243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0" y="3673853"/>
            <a:ext cx="8128000" cy="593876"/>
          </a:xfrm>
        </p:spPr>
        <p:txBody>
          <a:bodyPr/>
          <a:lstStyle/>
          <a:p>
            <a:r>
              <a:rPr lang="en-US" altLang="en-US" sz="3600" dirty="0">
                <a:latin typeface="Arial Narrow" panose="020B0606020202030204" pitchFamily="34" charset="0"/>
              </a:rPr>
              <a:t>DELIVERING INTEGRITY AND TRUST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srgbClr val="0D96C5">
                    <a:lumMod val="75000"/>
                  </a:srgbClr>
                </a:solidFill>
                <a:latin typeface="Calibri" panose="020F0502020204030204"/>
              </a:rPr>
              <a:pPr defTabSz="685766"/>
              <a:t>1</a:t>
            </a:fld>
            <a:endParaRPr lang="en-US">
              <a:solidFill>
                <a:srgbClr val="0D96C5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0" y="5876221"/>
            <a:ext cx="8128000" cy="480131"/>
          </a:xfrm>
        </p:spPr>
        <p:txBody>
          <a:bodyPr/>
          <a:lstStyle/>
          <a:p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Dr. SIEM Monileak</a:t>
            </a:r>
            <a:endParaRPr lang="en-US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A1A51B-3E60-465E-A171-018AA6D04603}"/>
              </a:ext>
            </a:extLst>
          </p:cNvPr>
          <p:cNvSpPr txBox="1">
            <a:spLocks/>
          </p:cNvSpPr>
          <p:nvPr/>
        </p:nvSpPr>
        <p:spPr bwMode="auto">
          <a:xfrm>
            <a:off x="1611086" y="0"/>
            <a:ext cx="10580914" cy="1412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km-KH" altLang="en-US" sz="2800" dirty="0">
                <a:solidFill>
                  <a:srgbClr val="09195C"/>
                </a:solidFill>
                <a:latin typeface="Kh muol pali" panose="02000500000000020004" pitchFamily="2" charset="0"/>
                <a:ea typeface="Khmer OS Muol" panose="02000500000000020004" pitchFamily="2" charset="0"/>
                <a:cs typeface="Kh muol pali" panose="02000500000000020004" pitchFamily="2" charset="0"/>
              </a:rPr>
              <a:t>វិទ្យាស្ថានគណនេយ្យករជំនាញនិងសវនករកម្ពុជា</a:t>
            </a:r>
            <a:br>
              <a:rPr lang="km-KH" altLang="en-US" sz="2800" dirty="0">
                <a:solidFill>
                  <a:srgbClr val="09195C"/>
                </a:solidFill>
                <a:latin typeface="Kh muol pali" panose="02000500000000020004" pitchFamily="2" charset="0"/>
                <a:ea typeface="Khmer OS Muol" panose="02000500000000020004" pitchFamily="2" charset="0"/>
                <a:cs typeface="Kh muol pali" panose="02000500000000020004" pitchFamily="2" charset="0"/>
              </a:rPr>
            </a:br>
            <a:r>
              <a:rPr lang="en-US" altLang="en-US" sz="2300" b="1" dirty="0">
                <a:solidFill>
                  <a:srgbClr val="09195C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KAMPUCHEA INSTITUTE OF CERTIFIED PUBLIC ACCOUNTANTS AND AUDITORS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0C6A61-C58E-41ED-9BED-5A3DADB419E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0" r="69556" b="6848"/>
          <a:stretch/>
        </p:blipFill>
        <p:spPr>
          <a:xfrm>
            <a:off x="0" y="36438"/>
            <a:ext cx="1352317" cy="1298724"/>
          </a:xfrm>
          <a:prstGeom prst="rect">
            <a:avLst/>
          </a:prstGeom>
          <a:solidFill>
            <a:srgbClr val="002060"/>
          </a:solidFill>
          <a:ln w="28575">
            <a:solidFill>
              <a:srgbClr val="0051F2"/>
            </a:solidFill>
          </a:ln>
        </p:spPr>
      </p:pic>
    </p:spTree>
    <p:extLst>
      <p:ext uri="{BB962C8B-B14F-4D97-AF65-F5344CB8AC3E}">
        <p14:creationId xmlns:p14="http://schemas.microsoft.com/office/powerpoint/2010/main" val="2252643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41587-39AE-4F57-9DAF-BE71F0EA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90" y="716396"/>
            <a:ext cx="7620000" cy="798908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KICPAA members (June 2019)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EA11E6-C12E-44BA-B5D7-526AF85F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F710D-5AF3-4A01-91CE-99D788A3095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A188A6B-8775-4128-A3C5-D6B1136DEA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1588086"/>
              </p:ext>
            </p:extLst>
          </p:nvPr>
        </p:nvGraphicFramePr>
        <p:xfrm>
          <a:off x="1858596" y="1669668"/>
          <a:ext cx="62400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9F08ABCA-F5E9-4CA8-BA09-E7AAFA6DBD84}"/>
              </a:ext>
            </a:extLst>
          </p:cNvPr>
          <p:cNvGrpSpPr/>
          <p:nvPr/>
        </p:nvGrpSpPr>
        <p:grpSpPr>
          <a:xfrm>
            <a:off x="8278889" y="1669668"/>
            <a:ext cx="1908367" cy="4064000"/>
            <a:chOff x="4160490" y="0"/>
            <a:chExt cx="1934765" cy="4064000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05405C7F-A133-44BA-BE13-D1FCB3DF94D7}"/>
                </a:ext>
              </a:extLst>
            </p:cNvPr>
            <p:cNvSpPr/>
            <p:nvPr/>
          </p:nvSpPr>
          <p:spPr>
            <a:xfrm>
              <a:off x="4160490" y="0"/>
              <a:ext cx="1934765" cy="4064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: Rounded Corners 4">
              <a:extLst>
                <a:ext uri="{FF2B5EF4-FFF2-40B4-BE49-F238E27FC236}">
                  <a16:creationId xmlns:a16="http://schemas.microsoft.com/office/drawing/2014/main" id="{79174B42-97AA-47AD-8D70-7B1F0F7F6DF2}"/>
                </a:ext>
              </a:extLst>
            </p:cNvPr>
            <p:cNvSpPr txBox="1"/>
            <p:nvPr/>
          </p:nvSpPr>
          <p:spPr>
            <a:xfrm>
              <a:off x="4160490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dirty="0">
                  <a:latin typeface="Arial Narrow" panose="020B0606020202030204" pitchFamily="34" charset="0"/>
                </a:rPr>
                <a:t>Students:14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9CBC183-2632-42AA-A405-5E85269696F0}"/>
              </a:ext>
            </a:extLst>
          </p:cNvPr>
          <p:cNvGrpSpPr/>
          <p:nvPr/>
        </p:nvGrpSpPr>
        <p:grpSpPr>
          <a:xfrm>
            <a:off x="8495056" y="2924757"/>
            <a:ext cx="1547812" cy="1225351"/>
            <a:chOff x="4353966" y="1220390"/>
            <a:chExt cx="1547812" cy="1225351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621AEAA-9D4C-4572-8D90-68BD05A42E7E}"/>
                </a:ext>
              </a:extLst>
            </p:cNvPr>
            <p:cNvSpPr/>
            <p:nvPr/>
          </p:nvSpPr>
          <p:spPr>
            <a:xfrm>
              <a:off x="4353966" y="1220390"/>
              <a:ext cx="1547812" cy="12253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6">
              <a:extLst>
                <a:ext uri="{FF2B5EF4-FFF2-40B4-BE49-F238E27FC236}">
                  <a16:creationId xmlns:a16="http://schemas.microsoft.com/office/drawing/2014/main" id="{0FEBA072-BAF0-4F52-8A6E-355BDC69436C}"/>
                </a:ext>
              </a:extLst>
            </p:cNvPr>
            <p:cNvSpPr txBox="1"/>
            <p:nvPr/>
          </p:nvSpPr>
          <p:spPr>
            <a:xfrm>
              <a:off x="4389855" y="1256279"/>
              <a:ext cx="1476034" cy="11535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140" tIns="78105" rIns="104140" bIns="78105" numCol="1" spcCol="1270" anchor="ctr" anchorCtr="0">
              <a:noAutofit/>
            </a:bodyPr>
            <a:lstStyle/>
            <a:p>
              <a:pPr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/>
                <a:t>KH:13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9607235-4281-4BB8-A937-3749203E2667}"/>
              </a:ext>
            </a:extLst>
          </p:cNvPr>
          <p:cNvGrpSpPr/>
          <p:nvPr/>
        </p:nvGrpSpPr>
        <p:grpSpPr>
          <a:xfrm>
            <a:off x="8459167" y="4329212"/>
            <a:ext cx="1547812" cy="1225351"/>
            <a:chOff x="4353966" y="2634257"/>
            <a:chExt cx="1547812" cy="1225351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860B0E33-91E7-4FD1-9DA9-1C98AB5C27F0}"/>
                </a:ext>
              </a:extLst>
            </p:cNvPr>
            <p:cNvSpPr/>
            <p:nvPr/>
          </p:nvSpPr>
          <p:spPr>
            <a:xfrm>
              <a:off x="4353966" y="2634257"/>
              <a:ext cx="1547812" cy="12253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B569F43A-A586-4C42-92EA-29142F2A1253}"/>
                </a:ext>
              </a:extLst>
            </p:cNvPr>
            <p:cNvSpPr txBox="1"/>
            <p:nvPr/>
          </p:nvSpPr>
          <p:spPr>
            <a:xfrm>
              <a:off x="4389855" y="2670146"/>
              <a:ext cx="1476034" cy="11535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140" tIns="78105" rIns="104140" bIns="78105" numCol="1" spcCol="1270" anchor="ctr" anchorCtr="0">
              <a:noAutofit/>
            </a:bodyPr>
            <a:lstStyle/>
            <a:p>
              <a:pPr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100" dirty="0"/>
                <a:t>FR:1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190504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161B9-E0B7-4ED2-8E99-B4A2BBB2A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51F2"/>
                </a:solidFill>
                <a:latin typeface="Arial Narrow" panose="020B0606020202030204" pitchFamily="34" charset="0"/>
              </a:rPr>
              <a:t>NATIONAL AND INTERNATIONAL COOPERATION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FFE2C-45B2-439A-94EB-0D16B0460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GB" dirty="0">
                <a:latin typeface="Arial Narrow" panose="020B0606020202030204" pitchFamily="34" charset="0"/>
              </a:rPr>
              <a:t>Worked closely with the NAC to prepare ASEAN CPA registration framework in according to MRA on Accountancy Service.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GB" dirty="0">
                <a:latin typeface="Arial Narrow" panose="020B0606020202030204" pitchFamily="34" charset="0"/>
              </a:rPr>
              <a:t>MOU: KICPAA-NAC-ACCA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GB" dirty="0">
                <a:latin typeface="Arial Narrow" panose="020B0606020202030204" pitchFamily="34" charset="0"/>
              </a:rPr>
              <a:t>MOU: KICPAA-NAC-MIA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GB" dirty="0">
                <a:latin typeface="Arial Narrow" panose="020B0606020202030204" pitchFamily="34" charset="0"/>
              </a:rPr>
              <a:t>MOU: KICPAA-NAC-CPA Australia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FD2D5-6357-4A11-9786-1CC5B3E4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674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248140-7654-4359-B8E1-E943A529CDD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2700">
            <a:solidFill>
              <a:srgbClr val="0051F2"/>
            </a:solidFill>
          </a:ln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51F2"/>
                </a:solidFill>
                <a:latin typeface="Arial Narrow" panose="020B0606020202030204" pitchFamily="34" charset="0"/>
              </a:rPr>
              <a:t>WHAT IS INTEGRITY?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4C6FA4-82BD-48B4-A5C1-6E2851758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6499"/>
            <a:ext cx="10515600" cy="1418318"/>
          </a:xfrm>
          <a:ln>
            <a:solidFill>
              <a:srgbClr val="0051F2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Arial Narrow" panose="020B0606020202030204" pitchFamily="34" charset="0"/>
              </a:rPr>
              <a:t>One of the fundamental principle of Code of Ethics for professional accountants (IFAC): </a:t>
            </a:r>
            <a:r>
              <a:rPr lang="en-US" dirty="0">
                <a:solidFill>
                  <a:srgbClr val="0051F2"/>
                </a:solidFill>
                <a:latin typeface="Arial Narrow" panose="020B0606020202030204" pitchFamily="34" charset="0"/>
              </a:rPr>
              <a:t>integrity, </a:t>
            </a:r>
            <a:r>
              <a:rPr lang="en-US" dirty="0">
                <a:latin typeface="Arial Narrow" panose="020B0606020202030204" pitchFamily="34" charset="0"/>
              </a:rPr>
              <a:t>objectivity, professional competence and due care, confidentiality, and professional behavior.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21E8D531-6CF6-4A22-AA20-E1AEA5B78F1F}"/>
              </a:ext>
            </a:extLst>
          </p:cNvPr>
          <p:cNvSpPr txBox="1">
            <a:spLocks/>
          </p:cNvSpPr>
          <p:nvPr/>
        </p:nvSpPr>
        <p:spPr>
          <a:xfrm>
            <a:off x="838200" y="3940629"/>
            <a:ext cx="10515600" cy="2242458"/>
          </a:xfrm>
          <a:prstGeom prst="rect">
            <a:avLst/>
          </a:prstGeom>
          <a:ln>
            <a:solidFill>
              <a:srgbClr val="0051F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Arial Narrow" panose="020B0606020202030204" pitchFamily="34" charset="0"/>
              </a:rPr>
              <a:t>R111.1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Arial Narrow" panose="020B0606020202030204" pitchFamily="34" charset="0"/>
              </a:rPr>
              <a:t>A professional accountant shall comply with the principle of integrity, 	which requires an accountant to be straightforward and honest in all professional and business relationships.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15074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2649C-35AC-4579-9133-5852761AD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89858"/>
            <a:ext cx="10635343" cy="3472542"/>
          </a:xfrm>
          <a:ln>
            <a:solidFill>
              <a:srgbClr val="0051F2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dirty="0">
                <a:latin typeface="Arial Narrow" panose="020B0606020202030204" pitchFamily="34" charset="0"/>
              </a:rPr>
              <a:t>R111.2 </a:t>
            </a:r>
          </a:p>
          <a:p>
            <a:pPr marL="457200" lvl="1" indent="0" algn="just">
              <a:buNone/>
            </a:pPr>
            <a:r>
              <a:rPr lang="en-US" sz="2800" dirty="0">
                <a:latin typeface="Arial Narrow" panose="020B0606020202030204" pitchFamily="34" charset="0"/>
              </a:rPr>
              <a:t>A professional accountant shall not knowingly be associated with reports, returns, communications or other information where the accountant believes that the information: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en-US" sz="2800" dirty="0">
                <a:latin typeface="Arial Narrow" panose="020B0606020202030204" pitchFamily="34" charset="0"/>
              </a:rPr>
              <a:t>Contains a materially false or misleading statement;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en-US" sz="2800" dirty="0">
                <a:latin typeface="Arial Narrow" panose="020B0606020202030204" pitchFamily="34" charset="0"/>
              </a:rPr>
              <a:t>Contains statements or information provided recklessly; or 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en-US" sz="2800" dirty="0">
                <a:latin typeface="Arial Narrow" panose="020B0606020202030204" pitchFamily="34" charset="0"/>
              </a:rPr>
              <a:t>Omits or obscures required information where such omission or obscurity would be misleading.</a:t>
            </a:r>
          </a:p>
          <a:p>
            <a:pPr marL="457200" lvl="1" indent="0" algn="just">
              <a:buNone/>
            </a:pPr>
            <a:endParaRPr lang="en-US" sz="28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en-US" dirty="0">
              <a:latin typeface="Arial Narrow" panose="020B0606020202030204" pitchFamily="34" charset="0"/>
            </a:endParaRPr>
          </a:p>
          <a:p>
            <a:pPr algn="just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800FE7-9602-4333-AF5C-48EFC23BD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BBEA8B-B929-4A1B-BB36-B37D15C629CC}"/>
              </a:ext>
            </a:extLst>
          </p:cNvPr>
          <p:cNvSpPr txBox="1">
            <a:spLocks/>
          </p:cNvSpPr>
          <p:nvPr/>
        </p:nvSpPr>
        <p:spPr>
          <a:xfrm>
            <a:off x="838198" y="4386943"/>
            <a:ext cx="10635343" cy="1807029"/>
          </a:xfrm>
          <a:prstGeom prst="rect">
            <a:avLst/>
          </a:prstGeom>
          <a:ln>
            <a:solidFill>
              <a:srgbClr val="0051F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>
                <a:latin typeface="Arial Narrow" panose="020B0606020202030204" pitchFamily="34" charset="0"/>
              </a:rPr>
              <a:t>R111.3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dirty="0">
                <a:latin typeface="Arial Narrow" panose="020B0606020202030204" pitchFamily="34" charset="0"/>
              </a:rPr>
              <a:t>When a professional accountant becomes aware of having been associated with information described in paragraph R111.2, the accountant shall take steps to be disassociated from that information.</a:t>
            </a:r>
          </a:p>
        </p:txBody>
      </p:sp>
    </p:spTree>
    <p:extLst>
      <p:ext uri="{BB962C8B-B14F-4D97-AF65-F5344CB8AC3E}">
        <p14:creationId xmlns:p14="http://schemas.microsoft.com/office/powerpoint/2010/main" val="816129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D162-369D-4F49-9BB8-D27166F83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51F2"/>
                </a:solidFill>
                <a:latin typeface="Arial Narrow" panose="020B0606020202030204" pitchFamily="34" charset="0"/>
              </a:rPr>
              <a:t>WHAT DO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8D769-C8B7-4214-8BAA-DB6569A3B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Arial Narrow" panose="020B0606020202030204" pitchFamily="34" charset="0"/>
              </a:rPr>
              <a:t>Sub-Decree on Code of Ethics for professional Accountants (2005)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>
                <a:latin typeface="Arial Narrow" panose="020B0606020202030204" pitchFamily="34" charset="0"/>
              </a:rPr>
              <a:t>Prakas</a:t>
            </a:r>
            <a:r>
              <a:rPr lang="en-US" sz="3600" dirty="0">
                <a:latin typeface="Arial Narrow" panose="020B0606020202030204" pitchFamily="34" charset="0"/>
              </a:rPr>
              <a:t> on Committee for Ethics for Professional Accountants (2005)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>
                <a:latin typeface="Arial Narrow" panose="020B0606020202030204" pitchFamily="34" charset="0"/>
              </a:rPr>
              <a:t>Prakas</a:t>
            </a:r>
            <a:r>
              <a:rPr lang="en-US" sz="3600" dirty="0">
                <a:latin typeface="Arial Narrow" panose="020B0606020202030204" pitchFamily="34" charset="0"/>
              </a:rPr>
              <a:t> on Quality Assurance and Monitoring Committee (2016)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Arial Narrow" panose="020B0606020202030204" pitchFamily="34" charset="0"/>
              </a:rPr>
              <a:t>Investigation and Disciplinary Committee at KICPAA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Arial Narrow" panose="020B0606020202030204" pitchFamily="34" charset="0"/>
              </a:rPr>
              <a:t>Comply with IFAC’s SMO 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>
              <a:latin typeface="Arial Narrow" panose="020B0606020202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600" dirty="0">
              <a:latin typeface="Arial Narrow" panose="020B0606020202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600" dirty="0">
              <a:latin typeface="Arial Narrow" panose="020B0606020202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848A3-601A-41F9-92A7-D93193B5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72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29497-733F-4B73-B6FD-63C1EBA0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51F2"/>
                </a:solidFill>
              </a:rPr>
              <a:t>Sub-Decree on Code of Ethics for professional accountants (2005)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B456A-3B63-4891-A29C-30929CF72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There are 38 articles</a:t>
            </a:r>
          </a:p>
          <a:p>
            <a:r>
              <a:rPr lang="en-US" dirty="0">
                <a:latin typeface="Arial Narrow" panose="020B0606020202030204" pitchFamily="34" charset="0"/>
              </a:rPr>
              <a:t>There are five (5) chapters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Chapter 1: General provision (article 1- 2)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Chapter 2: Public interest (article 3-4)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Chapter 3: Fundamental principles (article 5-23)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Chapter 4: Threats and safeguards (article 24-28)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Chapter 5: Ethical conflict resolution (article 29-33)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Chapter 6: Disciplinary punishments (article 34-35)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Chapter 7: Final provisions (article 36-38)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76E5F-918C-4CB9-88BD-7ECC070B5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44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EB8EC-6FB7-42F7-AA26-91C5B7B28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 Narrow" panose="020B0606020202030204" pitchFamily="34" charset="0"/>
              </a:rPr>
              <a:t>Prakas</a:t>
            </a:r>
            <a:r>
              <a:rPr lang="en-US" dirty="0">
                <a:latin typeface="Arial Narrow" panose="020B0606020202030204" pitchFamily="34" charset="0"/>
              </a:rPr>
              <a:t> on Committee for Ethics for Professional Accountants (2005)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FDB0C-27F5-4693-B74A-0EB248C6B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Ministry of Justice</a:t>
            </a:r>
          </a:p>
          <a:p>
            <a:r>
              <a:rPr lang="en-US" dirty="0">
                <a:latin typeface="Arial Narrow" panose="020B0606020202030204" pitchFamily="34" charset="0"/>
              </a:rPr>
              <a:t>KICPAA</a:t>
            </a:r>
          </a:p>
          <a:p>
            <a:r>
              <a:rPr lang="en-US" dirty="0">
                <a:latin typeface="Arial Narrow" panose="020B0606020202030204" pitchFamily="34" charset="0"/>
              </a:rPr>
              <a:t>NAC</a:t>
            </a:r>
          </a:p>
          <a:p>
            <a:r>
              <a:rPr lang="en-US" dirty="0">
                <a:latin typeface="Arial Narrow" panose="020B0606020202030204" pitchFamily="34" charset="0"/>
              </a:rPr>
              <a:t>Private entities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ABD01-17D6-4045-88BC-C6D6AD98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704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A730C-6426-4B82-B38F-3BFAE9B7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 Narrow" panose="020B0606020202030204" pitchFamily="34" charset="0"/>
              </a:rPr>
              <a:t>Prakas</a:t>
            </a:r>
            <a:r>
              <a:rPr lang="en-US" dirty="0">
                <a:latin typeface="Arial Narrow" panose="020B0606020202030204" pitchFamily="34" charset="0"/>
              </a:rPr>
              <a:t> on Quality Assurance and Monitoring Committee (2016)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663ED-CF81-4ED2-8F70-3160E3010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NAC (4)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NBC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KICPAA (7)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SECC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MEF-GDI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GDT (1)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7CB10-0C7A-4635-A2EE-D9B0E05D5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274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B8DB5-D3A9-4FD9-83C4-F11D0AA01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783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1A1624D-E264-447B-9250-4C492A67B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379452"/>
              </p:ext>
            </p:extLst>
          </p:nvPr>
        </p:nvGraphicFramePr>
        <p:xfrm>
          <a:off x="838200" y="852964"/>
          <a:ext cx="1050471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5571">
                  <a:extLst>
                    <a:ext uri="{9D8B030D-6E8A-4147-A177-3AD203B41FA5}">
                      <a16:colId xmlns:a16="http://schemas.microsoft.com/office/drawing/2014/main" val="1360844598"/>
                    </a:ext>
                  </a:extLst>
                </a:gridCol>
                <a:gridCol w="1894115">
                  <a:extLst>
                    <a:ext uri="{9D8B030D-6E8A-4147-A177-3AD203B41FA5}">
                      <a16:colId xmlns:a16="http://schemas.microsoft.com/office/drawing/2014/main" val="1563640125"/>
                    </a:ext>
                  </a:extLst>
                </a:gridCol>
                <a:gridCol w="3058885">
                  <a:extLst>
                    <a:ext uri="{9D8B030D-6E8A-4147-A177-3AD203B41FA5}">
                      <a16:colId xmlns:a16="http://schemas.microsoft.com/office/drawing/2014/main" val="2268357"/>
                    </a:ext>
                  </a:extLst>
                </a:gridCol>
                <a:gridCol w="1796143">
                  <a:extLst>
                    <a:ext uri="{9D8B030D-6E8A-4147-A177-3AD203B41FA5}">
                      <a16:colId xmlns:a16="http://schemas.microsoft.com/office/drawing/2014/main" val="2372404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237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Number of firms reviewed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Passed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Improvement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Failed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528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3 PIEs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220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5 SMPs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63813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E7BCFA-D8EA-4CE4-B24F-7E290D14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3C0E91D2-C3E7-4789-A892-712E088958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500577"/>
              </p:ext>
            </p:extLst>
          </p:nvPr>
        </p:nvGraphicFramePr>
        <p:xfrm>
          <a:off x="838200" y="2835116"/>
          <a:ext cx="1050471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5571">
                  <a:extLst>
                    <a:ext uri="{9D8B030D-6E8A-4147-A177-3AD203B41FA5}">
                      <a16:colId xmlns:a16="http://schemas.microsoft.com/office/drawing/2014/main" val="1360844598"/>
                    </a:ext>
                  </a:extLst>
                </a:gridCol>
                <a:gridCol w="1894115">
                  <a:extLst>
                    <a:ext uri="{9D8B030D-6E8A-4147-A177-3AD203B41FA5}">
                      <a16:colId xmlns:a16="http://schemas.microsoft.com/office/drawing/2014/main" val="1563640125"/>
                    </a:ext>
                  </a:extLst>
                </a:gridCol>
                <a:gridCol w="3058885">
                  <a:extLst>
                    <a:ext uri="{9D8B030D-6E8A-4147-A177-3AD203B41FA5}">
                      <a16:colId xmlns:a16="http://schemas.microsoft.com/office/drawing/2014/main" val="2268357"/>
                    </a:ext>
                  </a:extLst>
                </a:gridCol>
                <a:gridCol w="1796143">
                  <a:extLst>
                    <a:ext uri="{9D8B030D-6E8A-4147-A177-3AD203B41FA5}">
                      <a16:colId xmlns:a16="http://schemas.microsoft.com/office/drawing/2014/main" val="2372404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237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Number of firms reviewed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Passed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Improvement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Failed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528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3 PIEs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220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6 SMPs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638137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B91D106C-66CA-4972-9955-8881A7BBE1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234321"/>
              </p:ext>
            </p:extLst>
          </p:nvPr>
        </p:nvGraphicFramePr>
        <p:xfrm>
          <a:off x="849086" y="4817268"/>
          <a:ext cx="1050471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5571">
                  <a:extLst>
                    <a:ext uri="{9D8B030D-6E8A-4147-A177-3AD203B41FA5}">
                      <a16:colId xmlns:a16="http://schemas.microsoft.com/office/drawing/2014/main" val="1360844598"/>
                    </a:ext>
                  </a:extLst>
                </a:gridCol>
                <a:gridCol w="1894115">
                  <a:extLst>
                    <a:ext uri="{9D8B030D-6E8A-4147-A177-3AD203B41FA5}">
                      <a16:colId xmlns:a16="http://schemas.microsoft.com/office/drawing/2014/main" val="1563640125"/>
                    </a:ext>
                  </a:extLst>
                </a:gridCol>
                <a:gridCol w="3058885">
                  <a:extLst>
                    <a:ext uri="{9D8B030D-6E8A-4147-A177-3AD203B41FA5}">
                      <a16:colId xmlns:a16="http://schemas.microsoft.com/office/drawing/2014/main" val="2268357"/>
                    </a:ext>
                  </a:extLst>
                </a:gridCol>
                <a:gridCol w="1796143">
                  <a:extLst>
                    <a:ext uri="{9D8B030D-6E8A-4147-A177-3AD203B41FA5}">
                      <a16:colId xmlns:a16="http://schemas.microsoft.com/office/drawing/2014/main" val="2372404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237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Number of firms reviewed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Passed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Improvement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Failed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528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3 PIEs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220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Narrow" panose="020B0606020202030204" pitchFamily="34" charset="0"/>
                        </a:rPr>
                        <a:t>7 SMPs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arrow" panose="020B0606020202030204" pitchFamily="34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638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322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D403F-F2FA-4D25-B46B-07CA628C8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06D3F-A194-45B7-A28B-0064C5E15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Narrow" panose="020B0606020202030204" pitchFamily="34" charset="0"/>
              </a:rPr>
              <a:t>Five workshops have been done for our members</a:t>
            </a:r>
          </a:p>
          <a:p>
            <a:r>
              <a:rPr lang="en-US" sz="3200" dirty="0">
                <a:latin typeface="Arial Narrow" panose="020B0606020202030204" pitchFamily="34" charset="0"/>
              </a:rPr>
              <a:t>Audit Manual has been developed and distributed to our members</a:t>
            </a:r>
          </a:p>
          <a:p>
            <a:r>
              <a:rPr lang="en-US" sz="3200" dirty="0">
                <a:latin typeface="Arial Narrow" panose="020B0606020202030204" pitchFamily="34" charset="0"/>
              </a:rPr>
              <a:t>The audit quality review have been done by independent and experienced reviewers.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5D8B7-3F75-48BE-9BF8-3A381A485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412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2917398" y="2510900"/>
            <a:ext cx="3159351" cy="646331"/>
            <a:chOff x="2063552" y="2564904"/>
            <a:chExt cx="3744416" cy="861775"/>
          </a:xfrm>
        </p:grpSpPr>
        <p:sp>
          <p:nvSpPr>
            <p:cNvPr id="22" name="TextBox 21"/>
            <p:cNvSpPr txBox="1"/>
            <p:nvPr/>
          </p:nvSpPr>
          <p:spPr>
            <a:xfrm>
              <a:off x="2063552" y="2564904"/>
              <a:ext cx="3744416" cy="861775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2100" b="1" dirty="0">
                  <a:solidFill>
                    <a:srgbClr val="31302B"/>
                  </a:solidFill>
                  <a:latin typeface="Calibri" panose="020F0502020204030204"/>
                </a:rPr>
                <a:t>INSTITUTIONAL DEVELOPMENT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63552" y="3049215"/>
              <a:ext cx="3744416" cy="307776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endParaRPr lang="en-US" sz="1500" dirty="0">
                <a:solidFill>
                  <a:srgbClr val="31302B">
                    <a:lumMod val="50000"/>
                    <a:lumOff val="50000"/>
                  </a:srgbClr>
                </a:solidFill>
                <a:latin typeface="Calibri" panose="020F0502020204030204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2215319" y="2510898"/>
            <a:ext cx="594066" cy="5940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en-US" sz="3000">
                <a:solidFill>
                  <a:prstClr val="white"/>
                </a:solidFill>
                <a:latin typeface="Calibri" panose="020F0502020204030204" pitchFamily="34" charset="0"/>
                <a:ea typeface="Roboto Black" panose="02000000000000000000" pitchFamily="2" charset="0"/>
                <a:cs typeface="Calibri" panose="020F0502020204030204" pitchFamily="34" charset="0"/>
              </a:rPr>
              <a:t>01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917398" y="3430184"/>
            <a:ext cx="3159351" cy="594065"/>
            <a:chOff x="2063552" y="2564904"/>
            <a:chExt cx="3744416" cy="792087"/>
          </a:xfrm>
        </p:grpSpPr>
        <p:sp>
          <p:nvSpPr>
            <p:cNvPr id="29" name="TextBox 28"/>
            <p:cNvSpPr txBox="1"/>
            <p:nvPr/>
          </p:nvSpPr>
          <p:spPr>
            <a:xfrm>
              <a:off x="2063552" y="2564904"/>
              <a:ext cx="3744416" cy="430887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2100" b="1" dirty="0">
                  <a:solidFill>
                    <a:srgbClr val="0D96C5"/>
                  </a:solidFill>
                  <a:latin typeface="Calibri" panose="020F0502020204030204"/>
                </a:rPr>
                <a:t>REGULATORY BODIES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63552" y="3049215"/>
              <a:ext cx="3744416" cy="307776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endParaRPr lang="en-US" sz="1500" dirty="0">
                <a:solidFill>
                  <a:srgbClr val="0D96C5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2215319" y="3430183"/>
            <a:ext cx="594066" cy="594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en-US" sz="3000">
                <a:solidFill>
                  <a:prstClr val="white"/>
                </a:solidFill>
                <a:latin typeface="Calibri" panose="020F0502020204030204" pitchFamily="34" charset="0"/>
                <a:ea typeface="Roboto Black" panose="02000000000000000000" pitchFamily="2" charset="0"/>
                <a:cs typeface="Calibri" panose="020F0502020204030204" pitchFamily="34" charset="0"/>
              </a:rPr>
              <a:t>02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2917398" y="4349470"/>
            <a:ext cx="3159351" cy="1231106"/>
            <a:chOff x="2063552" y="2564904"/>
            <a:chExt cx="3744416" cy="1641475"/>
          </a:xfrm>
        </p:grpSpPr>
        <p:sp>
          <p:nvSpPr>
            <p:cNvPr id="34" name="TextBox 33"/>
            <p:cNvSpPr txBox="1"/>
            <p:nvPr/>
          </p:nvSpPr>
          <p:spPr>
            <a:xfrm>
              <a:off x="2063552" y="2564904"/>
              <a:ext cx="3744416" cy="1641475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2000" b="1" dirty="0">
                  <a:solidFill>
                    <a:schemeClr val="accent2"/>
                  </a:solidFill>
                  <a:latin typeface="Calibri" panose="020F0502020204030204"/>
                </a:rPr>
                <a:t>KAMPUCHEA INSTITUTE OF CERTIFIED PUBLIC ACCOUNTANTS AND AUDITORS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63552" y="3049215"/>
              <a:ext cx="3744416" cy="307776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endParaRPr lang="en-US" sz="1500" dirty="0">
                <a:solidFill>
                  <a:srgbClr val="EE672F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2215319" y="4349468"/>
            <a:ext cx="594066" cy="594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en-US" sz="3000">
                <a:solidFill>
                  <a:prstClr val="white"/>
                </a:solidFill>
                <a:latin typeface="Calibri" panose="020F0502020204030204" pitchFamily="34" charset="0"/>
                <a:ea typeface="Roboto Black" panose="02000000000000000000" pitchFamily="2" charset="0"/>
                <a:cs typeface="Calibri" panose="020F0502020204030204" pitchFamily="34" charset="0"/>
              </a:rPr>
              <a:t>03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858907" y="2510903"/>
            <a:ext cx="4784447" cy="646331"/>
            <a:chOff x="2063552" y="2564904"/>
            <a:chExt cx="5670456" cy="861774"/>
          </a:xfrm>
        </p:grpSpPr>
        <p:sp>
          <p:nvSpPr>
            <p:cNvPr id="52" name="TextBox 51"/>
            <p:cNvSpPr txBox="1"/>
            <p:nvPr/>
          </p:nvSpPr>
          <p:spPr>
            <a:xfrm>
              <a:off x="2063552" y="2564904"/>
              <a:ext cx="5670456" cy="861774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2100" b="1" dirty="0">
                  <a:solidFill>
                    <a:schemeClr val="accent6">
                      <a:lumMod val="75000"/>
                    </a:schemeClr>
                  </a:solidFill>
                  <a:latin typeface="Calibri" panose="020F0502020204030204" pitchFamily="34" charset="0"/>
                  <a:ea typeface="Open Sans" panose="020B0606030504020204" pitchFamily="34" charset="0"/>
                  <a:cs typeface="Calibri" panose="020F0502020204030204" pitchFamily="34" charset="0"/>
                </a:rPr>
                <a:t>WHAT IS INTEGRITY?</a:t>
              </a:r>
            </a:p>
            <a:p>
              <a:pPr defTabSz="685766"/>
              <a:endParaRPr lang="en-US" sz="2100" b="1" dirty="0">
                <a:solidFill>
                  <a:srgbClr val="31302B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075593" y="3049215"/>
              <a:ext cx="3744416" cy="307776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endParaRPr lang="en-US" sz="1500" dirty="0">
                <a:solidFill>
                  <a:srgbClr val="31302B">
                    <a:lumMod val="50000"/>
                    <a:lumOff val="50000"/>
                  </a:srgbClr>
                </a:solidFill>
                <a:latin typeface="Calibri" panose="020F0502020204030204"/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6156828" y="2510898"/>
            <a:ext cx="594066" cy="5940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en-US" sz="3000">
                <a:solidFill>
                  <a:prstClr val="white"/>
                </a:solidFill>
                <a:latin typeface="Calibri" panose="020F0502020204030204" pitchFamily="34" charset="0"/>
                <a:ea typeface="Roboto Black" panose="02000000000000000000" pitchFamily="2" charset="0"/>
                <a:cs typeface="Calibri" panose="020F0502020204030204" pitchFamily="34" charset="0"/>
              </a:rPr>
              <a:t>04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6858907" y="3430184"/>
            <a:ext cx="3159351" cy="594065"/>
            <a:chOff x="2063552" y="2564904"/>
            <a:chExt cx="3744416" cy="792087"/>
          </a:xfrm>
        </p:grpSpPr>
        <p:sp>
          <p:nvSpPr>
            <p:cNvPr id="48" name="TextBox 47"/>
            <p:cNvSpPr txBox="1"/>
            <p:nvPr/>
          </p:nvSpPr>
          <p:spPr>
            <a:xfrm>
              <a:off x="2063552" y="2564904"/>
              <a:ext cx="3744416" cy="430887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2100" b="1" dirty="0">
                  <a:solidFill>
                    <a:srgbClr val="0D96C5"/>
                  </a:solidFill>
                  <a:latin typeface="Calibri" panose="020F0502020204030204"/>
                </a:rPr>
                <a:t>WORKS DONE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63552" y="3049215"/>
              <a:ext cx="3744416" cy="307776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endParaRPr lang="en-US" sz="1500" dirty="0">
                <a:solidFill>
                  <a:srgbClr val="0D96C5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6156828" y="3430183"/>
            <a:ext cx="594066" cy="594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en-US" sz="3000">
                <a:solidFill>
                  <a:prstClr val="white"/>
                </a:solidFill>
                <a:latin typeface="Calibri" panose="020F0502020204030204" pitchFamily="34" charset="0"/>
                <a:ea typeface="Roboto Black" panose="02000000000000000000" pitchFamily="2" charset="0"/>
                <a:cs typeface="Calibri" panose="020F0502020204030204" pitchFamily="34" charset="0"/>
              </a:rPr>
              <a:t>05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6858907" y="4349470"/>
            <a:ext cx="3159351" cy="594065"/>
            <a:chOff x="2063552" y="2564904"/>
            <a:chExt cx="3744416" cy="792087"/>
          </a:xfrm>
        </p:grpSpPr>
        <p:sp>
          <p:nvSpPr>
            <p:cNvPr id="44" name="TextBox 43"/>
            <p:cNvSpPr txBox="1"/>
            <p:nvPr/>
          </p:nvSpPr>
          <p:spPr>
            <a:xfrm>
              <a:off x="2063552" y="2564904"/>
              <a:ext cx="3744416" cy="430887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2100" b="1" dirty="0">
                  <a:solidFill>
                    <a:srgbClr val="EE672F"/>
                  </a:solidFill>
                  <a:latin typeface="Calibri" panose="020F0502020204030204"/>
                </a:rPr>
                <a:t>DEVELOPMENT PLAN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63552" y="3049215"/>
              <a:ext cx="3744416" cy="307776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endParaRPr lang="en-US" sz="1500" dirty="0">
                <a:solidFill>
                  <a:srgbClr val="EE672F">
                    <a:lumMod val="60000"/>
                    <a:lumOff val="40000"/>
                  </a:srgbClr>
                </a:solidFill>
                <a:latin typeface="Calibri" panose="020F0502020204030204"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6156828" y="4349468"/>
            <a:ext cx="594066" cy="594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en-US" sz="3000">
                <a:solidFill>
                  <a:prstClr val="white"/>
                </a:solidFill>
                <a:latin typeface="Calibri" panose="020F0502020204030204" pitchFamily="34" charset="0"/>
                <a:ea typeface="Roboto Black" panose="02000000000000000000" pitchFamily="2" charset="0"/>
                <a:cs typeface="Calibri" panose="020F0502020204030204" pitchFamily="34" charset="0"/>
              </a:rPr>
              <a:t>06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512352" y="3130413"/>
            <a:ext cx="0" cy="1193606"/>
            <a:chOff x="1317803" y="3030884"/>
            <a:chExt cx="0" cy="1591474"/>
          </a:xfrm>
        </p:grpSpPr>
        <p:cxnSp>
          <p:nvCxnSpPr>
            <p:cNvPr id="3" name="Straight Connector 2"/>
            <p:cNvCxnSpPr>
              <a:cxnSpLocks/>
            </p:cNvCxnSpPr>
            <p:nvPr/>
          </p:nvCxnSpPr>
          <p:spPr>
            <a:xfrm>
              <a:off x="1317803" y="3030884"/>
              <a:ext cx="0" cy="36576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cxnSpLocks/>
            </p:cNvCxnSpPr>
            <p:nvPr/>
          </p:nvCxnSpPr>
          <p:spPr>
            <a:xfrm>
              <a:off x="1317803" y="4256598"/>
              <a:ext cx="0" cy="36576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6453861" y="3130413"/>
            <a:ext cx="0" cy="1193606"/>
            <a:chOff x="1317803" y="3030884"/>
            <a:chExt cx="0" cy="1591474"/>
          </a:xfrm>
        </p:grpSpPr>
        <p:cxnSp>
          <p:nvCxnSpPr>
            <p:cNvPr id="60" name="Straight Connector 59"/>
            <p:cNvCxnSpPr>
              <a:cxnSpLocks/>
            </p:cNvCxnSpPr>
            <p:nvPr/>
          </p:nvCxnSpPr>
          <p:spPr>
            <a:xfrm>
              <a:off x="1317803" y="3030884"/>
              <a:ext cx="0" cy="36576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cxnSpLocks/>
            </p:cNvCxnSpPr>
            <p:nvPr/>
          </p:nvCxnSpPr>
          <p:spPr>
            <a:xfrm>
              <a:off x="1317803" y="4256598"/>
              <a:ext cx="0" cy="36576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Agenda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srgbClr val="EE672F"/>
                </a:solidFill>
                <a:latin typeface="Calibri" panose="020F0502020204030204"/>
              </a:rPr>
              <a:pPr defTabSz="685766"/>
              <a:t>2</a:t>
            </a:fld>
            <a:endParaRPr lang="en-US">
              <a:solidFill>
                <a:srgbClr val="EE672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43253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F761E-678A-4C47-86A5-027FECA83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51F2"/>
                </a:solidFill>
                <a:latin typeface="Arial Narrow" panose="020B0606020202030204" pitchFamily="34" charset="0"/>
              </a:rPr>
              <a:t>IFAC’s SMO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5EB39-A0EE-4D7F-91FC-90825F4AE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486"/>
            <a:ext cx="10515600" cy="47944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Narrow" panose="020B0606020202030204" pitchFamily="34" charset="0"/>
              </a:rPr>
              <a:t>SMO1: Quality Assurance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SMO2: International Education Standards for Professional Accountants and Other Pronouncements issued by the IAESB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SMO3: International Standards and Other Pronouncements issued by the IAASB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Narrow" panose="020B0606020202030204" pitchFamily="34" charset="0"/>
              </a:rPr>
              <a:t>IESBA Code of Ethics for Professional Accountants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Narrow" panose="020B0606020202030204" pitchFamily="34" charset="0"/>
              </a:rPr>
              <a:t>SMO5: International Public Sector Accounting Standards and Other pronouncements issued by the IPSASB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Narrow" panose="020B0606020202030204" pitchFamily="34" charset="0"/>
              </a:rPr>
              <a:t>SMO6: Investigation and Discipline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 Narrow" panose="020B0606020202030204" pitchFamily="34" charset="0"/>
              </a:rPr>
              <a:t>SMO7: International Reporting Standards and Other Pronouncements issued by the IASB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B6FDF-996F-47AB-97C3-0B57A4B9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4B258-E7CD-4DAA-A632-7C6DCF1D6449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635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599DABF-471F-4755-BF11-70078F4C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155901"/>
            <a:ext cx="8452905" cy="636579"/>
          </a:xfrm>
        </p:spPr>
        <p:txBody>
          <a:bodyPr>
            <a:normAutofit/>
          </a:bodyPr>
          <a:lstStyle/>
          <a:p>
            <a:r>
              <a:rPr lang="en-US" sz="3200" dirty="0"/>
              <a:t>DEVELOPMENT PLAN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05D40-13FD-4534-88A8-81371328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B275-2960-4D1A-93AB-1778F7DA6E8D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BF0B9C9-403B-4BD1-8E0F-9ADC4749C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151063"/>
              </p:ext>
            </p:extLst>
          </p:nvPr>
        </p:nvGraphicFramePr>
        <p:xfrm>
          <a:off x="1188720" y="792480"/>
          <a:ext cx="10444480" cy="609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8971">
                  <a:extLst>
                    <a:ext uri="{9D8B030D-6E8A-4147-A177-3AD203B41FA5}">
                      <a16:colId xmlns:a16="http://schemas.microsoft.com/office/drawing/2014/main" val="618180631"/>
                    </a:ext>
                  </a:extLst>
                </a:gridCol>
                <a:gridCol w="6435509">
                  <a:extLst>
                    <a:ext uri="{9D8B030D-6E8A-4147-A177-3AD203B41FA5}">
                      <a16:colId xmlns:a16="http://schemas.microsoft.com/office/drawing/2014/main" val="3982719859"/>
                    </a:ext>
                  </a:extLst>
                </a:gridCol>
              </a:tblGrid>
              <a:tr h="2959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KEY OBJECTIVES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Arial Narrow" panose="020B0606020202030204" pitchFamily="34" charset="0"/>
                        </a:rPr>
                        <a:t>KEY STRATEGIES</a:t>
                      </a:r>
                      <a:endParaRPr lang="en-US" sz="2000" kern="12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4388721"/>
                  </a:ext>
                </a:extLst>
              </a:tr>
              <a:tr h="1479663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To well govern the institute with good talent management, operational and financial sustainability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Revising the structure and roles within KICPAA’s 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Provide an enabling ICT infrastructure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Review, update and develop administrative policies and procedures</a:t>
                      </a:r>
                      <a:endParaRPr lang="en-GB" sz="2000" b="1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b="1" kern="12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Khmer Kep" panose="02000506000000020004" pitchFamily="2" charset="0"/>
                        </a:rPr>
                        <a:t>By-law (Internal regulation)</a:t>
                      </a:r>
                      <a:endParaRPr lang="en-US" sz="2000" b="1" kern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5174970"/>
                  </a:ext>
                </a:extLst>
              </a:tr>
              <a:tr h="1183730"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2. To creating values for members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Promote public awareness and publicity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Develop membership regulation to align with new Sub-Decree of KICPAA 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Develop and implement membership attraction strategies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2505447"/>
                  </a:ext>
                </a:extLst>
              </a:tr>
              <a:tr h="1479663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3. To inclusive membership, quality, and professional development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implement Cambodia CPA program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Launch and implement </a:t>
                      </a:r>
                      <a:r>
                        <a:rPr lang="en-GB" sz="2000" b="1" kern="1200" dirty="0">
                          <a:effectLst/>
                          <a:latin typeface="Arial Narrow" panose="020B0606020202030204" pitchFamily="34" charset="0"/>
                        </a:rPr>
                        <a:t>Accounting Technician Qualification (ATQ)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develop CPD policy and program to meet the need of members and public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06454"/>
                  </a:ext>
                </a:extLst>
              </a:tr>
              <a:tr h="1451272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4. To develop competency of accounting profession to meet market demand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2286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develop and promote code of ethics for its members</a:t>
                      </a:r>
                      <a:r>
                        <a:rPr lang="en-GB" sz="2000" b="1" kern="1200" dirty="0">
                          <a:effectLst/>
                          <a:latin typeface="Arial Narrow" panose="020B0606020202030204" pitchFamily="34" charset="0"/>
                        </a:rPr>
                        <a:t> (adopt fully IFAC’s Code of Ethics)</a:t>
                      </a:r>
                      <a:endParaRPr lang="en-US" sz="2000" b="1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work with universities /institutions to enhance their curriculum through adoption of Cambodia CPA program or </a:t>
                      </a:r>
                      <a:r>
                        <a:rPr lang="en-GB" sz="2000" b="1" kern="1200" dirty="0">
                          <a:effectLst/>
                          <a:latin typeface="Arial Narrow" panose="020B0606020202030204" pitchFamily="34" charset="0"/>
                        </a:rPr>
                        <a:t>ATQ</a:t>
                      </a: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2000" kern="1200" dirty="0">
                          <a:effectLst/>
                          <a:latin typeface="Arial Narrow" panose="020B0606020202030204" pitchFamily="34" charset="0"/>
                        </a:rPr>
                        <a:t>Enhance cooperation with stakeholders </a:t>
                      </a:r>
                      <a:endParaRPr lang="en-US" sz="2000" kern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Khmer Kep" panose="02000506000000020004" pitchFamily="2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457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933486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FBB2AC-8FEF-4D9F-92E7-3471F4ED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62FB53-4156-4D85-A5A0-68CF34C0A7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CA140D-D42F-44F4-8DD2-F06927D1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F710D-5AF3-4A01-91CE-99D788A30955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826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Institutional Development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8BC85-8A08-45A5-A58F-6A315E8DE5DF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110" name="Donut 52">
            <a:extLst>
              <a:ext uri="{FF2B5EF4-FFF2-40B4-BE49-F238E27FC236}">
                <a16:creationId xmlns:a16="http://schemas.microsoft.com/office/drawing/2014/main" id="{BD7F60AD-438D-4110-9C7D-A76AA01E0784}"/>
              </a:ext>
            </a:extLst>
          </p:cNvPr>
          <p:cNvSpPr/>
          <p:nvPr/>
        </p:nvSpPr>
        <p:spPr>
          <a:xfrm>
            <a:off x="9751851" y="2839546"/>
            <a:ext cx="1360804" cy="1360804"/>
          </a:xfrm>
          <a:custGeom>
            <a:avLst/>
            <a:gdLst/>
            <a:ahLst/>
            <a:cxnLst/>
            <a:rect l="l" t="t" r="r" b="b"/>
            <a:pathLst>
              <a:path w="1260000" h="1260000">
                <a:moveTo>
                  <a:pt x="7071" y="559864"/>
                </a:moveTo>
                <a:lnTo>
                  <a:pt x="63530" y="629997"/>
                </a:lnTo>
                <a:lnTo>
                  <a:pt x="7070" y="700131"/>
                </a:lnTo>
                <a:cubicBezTo>
                  <a:pt x="1323" y="677344"/>
                  <a:pt x="0" y="653827"/>
                  <a:pt x="0" y="630000"/>
                </a:cubicBezTo>
                <a:close/>
                <a:moveTo>
                  <a:pt x="630000" y="0"/>
                </a:moveTo>
                <a:cubicBezTo>
                  <a:pt x="977939" y="0"/>
                  <a:pt x="1260000" y="282061"/>
                  <a:pt x="1260000" y="630000"/>
                </a:cubicBezTo>
                <a:cubicBezTo>
                  <a:pt x="1260000" y="977939"/>
                  <a:pt x="977939" y="1260000"/>
                  <a:pt x="630000" y="1260000"/>
                </a:cubicBezTo>
                <a:cubicBezTo>
                  <a:pt x="398159" y="1260000"/>
                  <a:pt x="195567" y="1134767"/>
                  <a:pt x="88433" y="946937"/>
                </a:cubicBezTo>
                <a:lnTo>
                  <a:pt x="224629" y="777758"/>
                </a:lnTo>
                <a:cubicBezTo>
                  <a:pt x="283667" y="944376"/>
                  <a:pt x="442987" y="1062949"/>
                  <a:pt x="630000" y="1062949"/>
                </a:cubicBezTo>
                <a:cubicBezTo>
                  <a:pt x="869111" y="1062949"/>
                  <a:pt x="1062949" y="869111"/>
                  <a:pt x="1062949" y="630000"/>
                </a:cubicBezTo>
                <a:cubicBezTo>
                  <a:pt x="1062949" y="390889"/>
                  <a:pt x="869111" y="197051"/>
                  <a:pt x="630000" y="197051"/>
                </a:cubicBezTo>
                <a:cubicBezTo>
                  <a:pt x="442988" y="197051"/>
                  <a:pt x="283670" y="315622"/>
                  <a:pt x="224630" y="482237"/>
                </a:cubicBezTo>
                <a:lnTo>
                  <a:pt x="88435" y="313059"/>
                </a:lnTo>
                <a:cubicBezTo>
                  <a:pt x="195570" y="125231"/>
                  <a:pt x="398161" y="0"/>
                  <a:pt x="630000" y="0"/>
                </a:cubicBezTo>
                <a:close/>
              </a:path>
            </a:pathLst>
          </a:custGeom>
          <a:solidFill>
            <a:srgbClr val="005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rgbClr val="0051F2"/>
              </a:solidFill>
            </a:endParaRPr>
          </a:p>
        </p:txBody>
      </p:sp>
      <p:sp>
        <p:nvSpPr>
          <p:cNvPr id="111" name="Donut 48">
            <a:extLst>
              <a:ext uri="{FF2B5EF4-FFF2-40B4-BE49-F238E27FC236}">
                <a16:creationId xmlns:a16="http://schemas.microsoft.com/office/drawing/2014/main" id="{83FC4645-3BF8-4697-A24C-19F688A57284}"/>
              </a:ext>
            </a:extLst>
          </p:cNvPr>
          <p:cNvSpPr/>
          <p:nvPr/>
        </p:nvSpPr>
        <p:spPr>
          <a:xfrm>
            <a:off x="8012928" y="2839546"/>
            <a:ext cx="1969982" cy="1360804"/>
          </a:xfrm>
          <a:custGeom>
            <a:avLst/>
            <a:gdLst/>
            <a:ahLst/>
            <a:cxnLst/>
            <a:rect l="l" t="t" r="r" b="b"/>
            <a:pathLst>
              <a:path w="1824052" h="1260000">
                <a:moveTo>
                  <a:pt x="7071" y="559863"/>
                </a:moveTo>
                <a:lnTo>
                  <a:pt x="63532" y="629998"/>
                </a:lnTo>
                <a:lnTo>
                  <a:pt x="7070" y="700134"/>
                </a:lnTo>
                <a:cubicBezTo>
                  <a:pt x="1323" y="677346"/>
                  <a:pt x="0" y="653828"/>
                  <a:pt x="0" y="630000"/>
                </a:cubicBezTo>
                <a:close/>
                <a:moveTo>
                  <a:pt x="630000" y="0"/>
                </a:moveTo>
                <a:cubicBezTo>
                  <a:pt x="948367" y="0"/>
                  <a:pt x="1211578" y="236152"/>
                  <a:pt x="1251253" y="543226"/>
                </a:cubicBezTo>
                <a:lnTo>
                  <a:pt x="1571198" y="543226"/>
                </a:lnTo>
                <a:lnTo>
                  <a:pt x="1445980" y="387684"/>
                </a:lnTo>
                <a:lnTo>
                  <a:pt x="1628978" y="387684"/>
                </a:lnTo>
                <a:lnTo>
                  <a:pt x="1824052" y="630000"/>
                </a:lnTo>
                <a:lnTo>
                  <a:pt x="1628978" y="872316"/>
                </a:lnTo>
                <a:lnTo>
                  <a:pt x="1445980" y="872316"/>
                </a:lnTo>
                <a:lnTo>
                  <a:pt x="1566004" y="723226"/>
                </a:lnTo>
                <a:lnTo>
                  <a:pt x="1250602" y="723226"/>
                </a:lnTo>
                <a:cubicBezTo>
                  <a:pt x="1207884" y="1027148"/>
                  <a:pt x="946135" y="1260000"/>
                  <a:pt x="630000" y="1260000"/>
                </a:cubicBezTo>
                <a:cubicBezTo>
                  <a:pt x="398160" y="1260000"/>
                  <a:pt x="195568" y="1134768"/>
                  <a:pt x="88434" y="946939"/>
                </a:cubicBezTo>
                <a:lnTo>
                  <a:pt x="224629" y="777761"/>
                </a:lnTo>
                <a:cubicBezTo>
                  <a:pt x="283669" y="944377"/>
                  <a:pt x="442988" y="1062949"/>
                  <a:pt x="630000" y="1062949"/>
                </a:cubicBezTo>
                <a:cubicBezTo>
                  <a:pt x="869111" y="1062949"/>
                  <a:pt x="1062949" y="869111"/>
                  <a:pt x="1062949" y="630000"/>
                </a:cubicBezTo>
                <a:cubicBezTo>
                  <a:pt x="1062949" y="390889"/>
                  <a:pt x="869111" y="197051"/>
                  <a:pt x="630000" y="197051"/>
                </a:cubicBezTo>
                <a:cubicBezTo>
                  <a:pt x="442989" y="197051"/>
                  <a:pt x="283671" y="315621"/>
                  <a:pt x="224630" y="482236"/>
                </a:cubicBezTo>
                <a:lnTo>
                  <a:pt x="88436" y="313058"/>
                </a:lnTo>
                <a:cubicBezTo>
                  <a:pt x="195571" y="125231"/>
                  <a:pt x="398161" y="0"/>
                  <a:pt x="63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Donut 48">
            <a:extLst>
              <a:ext uri="{FF2B5EF4-FFF2-40B4-BE49-F238E27FC236}">
                <a16:creationId xmlns:a16="http://schemas.microsoft.com/office/drawing/2014/main" id="{B4BFD84B-91C8-4081-AFB8-A8BD7D686F37}"/>
              </a:ext>
            </a:extLst>
          </p:cNvPr>
          <p:cNvSpPr/>
          <p:nvPr/>
        </p:nvSpPr>
        <p:spPr>
          <a:xfrm>
            <a:off x="6274004" y="2839546"/>
            <a:ext cx="1969982" cy="1360804"/>
          </a:xfrm>
          <a:custGeom>
            <a:avLst/>
            <a:gdLst/>
            <a:ahLst/>
            <a:cxnLst/>
            <a:rect l="l" t="t" r="r" b="b"/>
            <a:pathLst>
              <a:path w="1824052" h="1260000">
                <a:moveTo>
                  <a:pt x="7071" y="559863"/>
                </a:moveTo>
                <a:lnTo>
                  <a:pt x="63532" y="629998"/>
                </a:lnTo>
                <a:lnTo>
                  <a:pt x="7070" y="700134"/>
                </a:lnTo>
                <a:cubicBezTo>
                  <a:pt x="1323" y="677346"/>
                  <a:pt x="0" y="653828"/>
                  <a:pt x="0" y="630000"/>
                </a:cubicBezTo>
                <a:close/>
                <a:moveTo>
                  <a:pt x="630000" y="0"/>
                </a:moveTo>
                <a:cubicBezTo>
                  <a:pt x="948367" y="0"/>
                  <a:pt x="1211578" y="236152"/>
                  <a:pt x="1251253" y="543226"/>
                </a:cubicBezTo>
                <a:lnTo>
                  <a:pt x="1571198" y="543226"/>
                </a:lnTo>
                <a:lnTo>
                  <a:pt x="1445980" y="387684"/>
                </a:lnTo>
                <a:lnTo>
                  <a:pt x="1628978" y="387684"/>
                </a:lnTo>
                <a:lnTo>
                  <a:pt x="1824052" y="630000"/>
                </a:lnTo>
                <a:lnTo>
                  <a:pt x="1628978" y="872316"/>
                </a:lnTo>
                <a:lnTo>
                  <a:pt x="1445980" y="872316"/>
                </a:lnTo>
                <a:lnTo>
                  <a:pt x="1566004" y="723226"/>
                </a:lnTo>
                <a:lnTo>
                  <a:pt x="1250602" y="723226"/>
                </a:lnTo>
                <a:cubicBezTo>
                  <a:pt x="1207884" y="1027148"/>
                  <a:pt x="946135" y="1260000"/>
                  <a:pt x="630000" y="1260000"/>
                </a:cubicBezTo>
                <a:cubicBezTo>
                  <a:pt x="398160" y="1260000"/>
                  <a:pt x="195568" y="1134768"/>
                  <a:pt x="88434" y="946939"/>
                </a:cubicBezTo>
                <a:lnTo>
                  <a:pt x="224629" y="777761"/>
                </a:lnTo>
                <a:cubicBezTo>
                  <a:pt x="283669" y="944377"/>
                  <a:pt x="442988" y="1062949"/>
                  <a:pt x="630000" y="1062949"/>
                </a:cubicBezTo>
                <a:cubicBezTo>
                  <a:pt x="869111" y="1062949"/>
                  <a:pt x="1062949" y="869111"/>
                  <a:pt x="1062949" y="630000"/>
                </a:cubicBezTo>
                <a:cubicBezTo>
                  <a:pt x="1062949" y="390889"/>
                  <a:pt x="869111" y="197051"/>
                  <a:pt x="630000" y="197051"/>
                </a:cubicBezTo>
                <a:cubicBezTo>
                  <a:pt x="442989" y="197051"/>
                  <a:pt x="283671" y="315621"/>
                  <a:pt x="224630" y="482236"/>
                </a:cubicBezTo>
                <a:lnTo>
                  <a:pt x="88436" y="313058"/>
                </a:lnTo>
                <a:cubicBezTo>
                  <a:pt x="195571" y="125231"/>
                  <a:pt x="398161" y="0"/>
                  <a:pt x="63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Donut 44">
            <a:extLst>
              <a:ext uri="{FF2B5EF4-FFF2-40B4-BE49-F238E27FC236}">
                <a16:creationId xmlns:a16="http://schemas.microsoft.com/office/drawing/2014/main" id="{32BBDDD6-B7ED-4100-BDA3-6349F0914CCC}"/>
              </a:ext>
            </a:extLst>
          </p:cNvPr>
          <p:cNvSpPr/>
          <p:nvPr/>
        </p:nvSpPr>
        <p:spPr>
          <a:xfrm>
            <a:off x="4535078" y="2839546"/>
            <a:ext cx="1969982" cy="1360804"/>
          </a:xfrm>
          <a:custGeom>
            <a:avLst/>
            <a:gdLst/>
            <a:ahLst/>
            <a:cxnLst/>
            <a:rect l="l" t="t" r="r" b="b"/>
            <a:pathLst>
              <a:path w="1824052" h="1260000">
                <a:moveTo>
                  <a:pt x="7070" y="559864"/>
                </a:moveTo>
                <a:lnTo>
                  <a:pt x="63532" y="629999"/>
                </a:lnTo>
                <a:lnTo>
                  <a:pt x="7070" y="700135"/>
                </a:lnTo>
                <a:cubicBezTo>
                  <a:pt x="1323" y="677347"/>
                  <a:pt x="0" y="653828"/>
                  <a:pt x="0" y="630000"/>
                </a:cubicBezTo>
                <a:close/>
                <a:moveTo>
                  <a:pt x="630000" y="0"/>
                </a:moveTo>
                <a:cubicBezTo>
                  <a:pt x="948367" y="0"/>
                  <a:pt x="1211578" y="236152"/>
                  <a:pt x="1251253" y="543226"/>
                </a:cubicBezTo>
                <a:lnTo>
                  <a:pt x="1571198" y="543226"/>
                </a:lnTo>
                <a:lnTo>
                  <a:pt x="1445980" y="387684"/>
                </a:lnTo>
                <a:lnTo>
                  <a:pt x="1628978" y="387684"/>
                </a:lnTo>
                <a:lnTo>
                  <a:pt x="1824052" y="630000"/>
                </a:lnTo>
                <a:lnTo>
                  <a:pt x="1628978" y="872316"/>
                </a:lnTo>
                <a:lnTo>
                  <a:pt x="1445980" y="872316"/>
                </a:lnTo>
                <a:lnTo>
                  <a:pt x="1566004" y="723226"/>
                </a:lnTo>
                <a:lnTo>
                  <a:pt x="1250602" y="723226"/>
                </a:lnTo>
                <a:cubicBezTo>
                  <a:pt x="1207884" y="1027148"/>
                  <a:pt x="946135" y="1260000"/>
                  <a:pt x="630000" y="1260000"/>
                </a:cubicBezTo>
                <a:cubicBezTo>
                  <a:pt x="398160" y="1260000"/>
                  <a:pt x="195569" y="1134769"/>
                  <a:pt x="88434" y="946940"/>
                </a:cubicBezTo>
                <a:lnTo>
                  <a:pt x="224630" y="777762"/>
                </a:lnTo>
                <a:cubicBezTo>
                  <a:pt x="283669" y="944378"/>
                  <a:pt x="442988" y="1062949"/>
                  <a:pt x="630000" y="1062949"/>
                </a:cubicBezTo>
                <a:cubicBezTo>
                  <a:pt x="869111" y="1062949"/>
                  <a:pt x="1062949" y="869111"/>
                  <a:pt x="1062949" y="630000"/>
                </a:cubicBezTo>
                <a:cubicBezTo>
                  <a:pt x="1062949" y="390889"/>
                  <a:pt x="869111" y="197051"/>
                  <a:pt x="630000" y="197051"/>
                </a:cubicBezTo>
                <a:cubicBezTo>
                  <a:pt x="442989" y="197051"/>
                  <a:pt x="283670" y="315622"/>
                  <a:pt x="224630" y="482237"/>
                </a:cubicBezTo>
                <a:lnTo>
                  <a:pt x="88435" y="313059"/>
                </a:lnTo>
                <a:cubicBezTo>
                  <a:pt x="195570" y="125231"/>
                  <a:pt x="398161" y="0"/>
                  <a:pt x="63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4" name="Donut 40">
            <a:extLst>
              <a:ext uri="{FF2B5EF4-FFF2-40B4-BE49-F238E27FC236}">
                <a16:creationId xmlns:a16="http://schemas.microsoft.com/office/drawing/2014/main" id="{4FA71A5D-FC80-4051-8DAB-42986D70F4FB}"/>
              </a:ext>
            </a:extLst>
          </p:cNvPr>
          <p:cNvSpPr/>
          <p:nvPr/>
        </p:nvSpPr>
        <p:spPr>
          <a:xfrm>
            <a:off x="2796154" y="2839546"/>
            <a:ext cx="1969982" cy="1360804"/>
          </a:xfrm>
          <a:custGeom>
            <a:avLst/>
            <a:gdLst/>
            <a:ahLst/>
            <a:cxnLst/>
            <a:rect l="l" t="t" r="r" b="b"/>
            <a:pathLst>
              <a:path w="1824052" h="1260000">
                <a:moveTo>
                  <a:pt x="7070" y="559865"/>
                </a:moveTo>
                <a:lnTo>
                  <a:pt x="63532" y="630000"/>
                </a:lnTo>
                <a:lnTo>
                  <a:pt x="7070" y="700135"/>
                </a:lnTo>
                <a:cubicBezTo>
                  <a:pt x="1323" y="677348"/>
                  <a:pt x="0" y="653828"/>
                  <a:pt x="0" y="630000"/>
                </a:cubicBezTo>
                <a:close/>
                <a:moveTo>
                  <a:pt x="630000" y="0"/>
                </a:moveTo>
                <a:cubicBezTo>
                  <a:pt x="948367" y="0"/>
                  <a:pt x="1211578" y="236152"/>
                  <a:pt x="1251253" y="543226"/>
                </a:cubicBezTo>
                <a:lnTo>
                  <a:pt x="1571198" y="543226"/>
                </a:lnTo>
                <a:lnTo>
                  <a:pt x="1445980" y="387684"/>
                </a:lnTo>
                <a:lnTo>
                  <a:pt x="1628978" y="387684"/>
                </a:lnTo>
                <a:lnTo>
                  <a:pt x="1824052" y="630000"/>
                </a:lnTo>
                <a:lnTo>
                  <a:pt x="1628978" y="872316"/>
                </a:lnTo>
                <a:lnTo>
                  <a:pt x="1445980" y="872316"/>
                </a:lnTo>
                <a:lnTo>
                  <a:pt x="1566003" y="723226"/>
                </a:lnTo>
                <a:lnTo>
                  <a:pt x="1250602" y="723226"/>
                </a:lnTo>
                <a:cubicBezTo>
                  <a:pt x="1207884" y="1027148"/>
                  <a:pt x="946135" y="1260000"/>
                  <a:pt x="630000" y="1260000"/>
                </a:cubicBezTo>
                <a:cubicBezTo>
                  <a:pt x="398160" y="1260000"/>
                  <a:pt x="195569" y="1134769"/>
                  <a:pt x="88435" y="946940"/>
                </a:cubicBezTo>
                <a:lnTo>
                  <a:pt x="224630" y="777762"/>
                </a:lnTo>
                <a:cubicBezTo>
                  <a:pt x="283670" y="944378"/>
                  <a:pt x="442988" y="1062949"/>
                  <a:pt x="630000" y="1062949"/>
                </a:cubicBezTo>
                <a:cubicBezTo>
                  <a:pt x="869111" y="1062949"/>
                  <a:pt x="1062949" y="869111"/>
                  <a:pt x="1062949" y="630000"/>
                </a:cubicBezTo>
                <a:cubicBezTo>
                  <a:pt x="1062949" y="390889"/>
                  <a:pt x="869111" y="197051"/>
                  <a:pt x="630000" y="197051"/>
                </a:cubicBezTo>
                <a:cubicBezTo>
                  <a:pt x="442988" y="197051"/>
                  <a:pt x="283670" y="315622"/>
                  <a:pt x="224630" y="482238"/>
                </a:cubicBezTo>
                <a:lnTo>
                  <a:pt x="88435" y="313060"/>
                </a:lnTo>
                <a:cubicBezTo>
                  <a:pt x="195570" y="125231"/>
                  <a:pt x="398160" y="0"/>
                  <a:pt x="63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5" name="Donut 27">
            <a:extLst>
              <a:ext uri="{FF2B5EF4-FFF2-40B4-BE49-F238E27FC236}">
                <a16:creationId xmlns:a16="http://schemas.microsoft.com/office/drawing/2014/main" id="{00E3C22E-A7E3-41C8-88A3-0BEB40BD8D76}"/>
              </a:ext>
            </a:extLst>
          </p:cNvPr>
          <p:cNvSpPr/>
          <p:nvPr/>
        </p:nvSpPr>
        <p:spPr>
          <a:xfrm>
            <a:off x="1057228" y="2839546"/>
            <a:ext cx="1969982" cy="1360804"/>
          </a:xfrm>
          <a:custGeom>
            <a:avLst/>
            <a:gdLst/>
            <a:ahLst/>
            <a:cxnLst/>
            <a:rect l="l" t="t" r="r" b="b"/>
            <a:pathLst>
              <a:path w="1824052" h="1260000">
                <a:moveTo>
                  <a:pt x="630000" y="197051"/>
                </a:moveTo>
                <a:cubicBezTo>
                  <a:pt x="390889" y="197051"/>
                  <a:pt x="197051" y="390889"/>
                  <a:pt x="197051" y="630000"/>
                </a:cubicBezTo>
                <a:cubicBezTo>
                  <a:pt x="197051" y="869111"/>
                  <a:pt x="390889" y="1062949"/>
                  <a:pt x="630000" y="1062949"/>
                </a:cubicBezTo>
                <a:cubicBezTo>
                  <a:pt x="869111" y="1062949"/>
                  <a:pt x="1062949" y="869111"/>
                  <a:pt x="1062949" y="630000"/>
                </a:cubicBezTo>
                <a:cubicBezTo>
                  <a:pt x="1062949" y="390889"/>
                  <a:pt x="869111" y="197051"/>
                  <a:pt x="630000" y="197051"/>
                </a:cubicBezTo>
                <a:close/>
                <a:moveTo>
                  <a:pt x="630000" y="0"/>
                </a:moveTo>
                <a:cubicBezTo>
                  <a:pt x="948367" y="0"/>
                  <a:pt x="1211578" y="236152"/>
                  <a:pt x="1251252" y="543226"/>
                </a:cubicBezTo>
                <a:lnTo>
                  <a:pt x="1571198" y="543226"/>
                </a:lnTo>
                <a:lnTo>
                  <a:pt x="1445980" y="387684"/>
                </a:lnTo>
                <a:lnTo>
                  <a:pt x="1628978" y="387684"/>
                </a:lnTo>
                <a:lnTo>
                  <a:pt x="1824052" y="630000"/>
                </a:lnTo>
                <a:lnTo>
                  <a:pt x="1628978" y="872316"/>
                </a:lnTo>
                <a:lnTo>
                  <a:pt x="1445980" y="872316"/>
                </a:lnTo>
                <a:lnTo>
                  <a:pt x="1566003" y="723226"/>
                </a:lnTo>
                <a:lnTo>
                  <a:pt x="1250602" y="723226"/>
                </a:lnTo>
                <a:cubicBezTo>
                  <a:pt x="1207884" y="1027148"/>
                  <a:pt x="946134" y="1260000"/>
                  <a:pt x="630000" y="1260000"/>
                </a:cubicBezTo>
                <a:cubicBezTo>
                  <a:pt x="282061" y="1260000"/>
                  <a:pt x="0" y="977939"/>
                  <a:pt x="0" y="630000"/>
                </a:cubicBezTo>
                <a:cubicBezTo>
                  <a:pt x="0" y="282061"/>
                  <a:pt x="282061" y="0"/>
                  <a:pt x="6300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91F2D58-7B4C-468C-ABAF-77ED840F60A4}"/>
              </a:ext>
            </a:extLst>
          </p:cNvPr>
          <p:cNvCxnSpPr/>
          <p:nvPr/>
        </p:nvCxnSpPr>
        <p:spPr>
          <a:xfrm>
            <a:off x="1734195" y="4267111"/>
            <a:ext cx="0" cy="432000"/>
          </a:xfrm>
          <a:prstGeom prst="line">
            <a:avLst/>
          </a:prstGeom>
          <a:ln w="666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3D261729-1CD7-451E-B706-6CDB28877125}"/>
              </a:ext>
            </a:extLst>
          </p:cNvPr>
          <p:cNvCxnSpPr/>
          <p:nvPr/>
        </p:nvCxnSpPr>
        <p:spPr>
          <a:xfrm>
            <a:off x="3477527" y="4267111"/>
            <a:ext cx="0" cy="432000"/>
          </a:xfrm>
          <a:prstGeom prst="line">
            <a:avLst/>
          </a:prstGeom>
          <a:ln w="666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5194C14-3463-41D6-99AE-8802E4A3F868}"/>
              </a:ext>
            </a:extLst>
          </p:cNvPr>
          <p:cNvCxnSpPr/>
          <p:nvPr/>
        </p:nvCxnSpPr>
        <p:spPr>
          <a:xfrm>
            <a:off x="5220859" y="4267111"/>
            <a:ext cx="0" cy="432000"/>
          </a:xfrm>
          <a:prstGeom prst="line">
            <a:avLst/>
          </a:prstGeom>
          <a:ln w="666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A27C164B-D59E-475C-A477-9152501E5CF0}"/>
              </a:ext>
            </a:extLst>
          </p:cNvPr>
          <p:cNvCxnSpPr/>
          <p:nvPr/>
        </p:nvCxnSpPr>
        <p:spPr>
          <a:xfrm>
            <a:off x="6964191" y="4267111"/>
            <a:ext cx="0" cy="432000"/>
          </a:xfrm>
          <a:prstGeom prst="line">
            <a:avLst/>
          </a:prstGeom>
          <a:ln w="666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6EE009E8-C15A-4470-9DDC-46619D013B39}"/>
              </a:ext>
            </a:extLst>
          </p:cNvPr>
          <p:cNvCxnSpPr/>
          <p:nvPr/>
        </p:nvCxnSpPr>
        <p:spPr>
          <a:xfrm>
            <a:off x="10450855" y="4267111"/>
            <a:ext cx="0" cy="432000"/>
          </a:xfrm>
          <a:prstGeom prst="line">
            <a:avLst/>
          </a:prstGeom>
          <a:ln w="666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A8A7316B-21DF-482E-A40A-B3D2EF6B5179}"/>
              </a:ext>
            </a:extLst>
          </p:cNvPr>
          <p:cNvGrpSpPr/>
          <p:nvPr/>
        </p:nvGrpSpPr>
        <p:grpSpPr>
          <a:xfrm>
            <a:off x="1028279" y="4772589"/>
            <a:ext cx="1411829" cy="1446551"/>
            <a:chOff x="6210996" y="1433695"/>
            <a:chExt cx="1457348" cy="1029110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A2B4DCA7-EDA6-4DF1-A92B-99ACF700AEF4}"/>
                </a:ext>
              </a:extLst>
            </p:cNvPr>
            <p:cNvSpPr txBox="1"/>
            <p:nvPr/>
          </p:nvSpPr>
          <p:spPr>
            <a:xfrm>
              <a:off x="6210998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b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04D46B5B-1108-40FF-BED6-F84FE2FE1DA9}"/>
                </a:ext>
              </a:extLst>
            </p:cNvPr>
            <p:cNvSpPr txBox="1"/>
            <p:nvPr/>
          </p:nvSpPr>
          <p:spPr>
            <a:xfrm>
              <a:off x="6210996" y="1630759"/>
              <a:ext cx="1457346" cy="832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 b="1">
                  <a:solidFill>
                    <a:srgbClr val="0051F2"/>
                  </a:solidFill>
                  <a:cs typeface="Arial" pitchFamily="34" charset="0"/>
                </a:defRPr>
              </a:lvl1pPr>
            </a:lstStyle>
            <a:p>
              <a:r>
                <a:rPr lang="en-US" altLang="ko-KR" dirty="0">
                  <a:solidFill>
                    <a:schemeClr val="bg1">
                      <a:lumMod val="50000"/>
                    </a:schemeClr>
                  </a:solidFill>
                </a:rPr>
                <a:t>Research Committee for International Accounting Standards       </a:t>
              </a:r>
              <a:endParaRPr lang="ko-KR" alt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409D5981-F55D-4E55-925C-FD5EBAA438C1}"/>
              </a:ext>
            </a:extLst>
          </p:cNvPr>
          <p:cNvGrpSpPr/>
          <p:nvPr/>
        </p:nvGrpSpPr>
        <p:grpSpPr>
          <a:xfrm>
            <a:off x="2772931" y="4772587"/>
            <a:ext cx="1411829" cy="1661995"/>
            <a:chOff x="6210997" y="1433695"/>
            <a:chExt cx="1457348" cy="1182383"/>
          </a:xfrm>
        </p:grpSpPr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978E2938-4499-4F8F-BE7C-E553512B2884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F056C9CC-6AB1-4883-921A-9805CD6F3F05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985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>
                      <a:lumMod val="50000"/>
                    </a:schemeClr>
                  </a:solidFill>
                  <a:cs typeface="Arial" pitchFamily="34" charset="0"/>
                </a:rPr>
                <a:t>Law on Accounts, Their Audits, and Accounting Profession       </a:t>
              </a:r>
              <a:endParaRPr lang="ko-KR" altLang="en-US" sz="1400" b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0FD17B1-4565-42B9-B632-E3F541189993}"/>
              </a:ext>
            </a:extLst>
          </p:cNvPr>
          <p:cNvGrpSpPr/>
          <p:nvPr/>
        </p:nvGrpSpPr>
        <p:grpSpPr>
          <a:xfrm>
            <a:off x="4517581" y="4772588"/>
            <a:ext cx="1411829" cy="800219"/>
            <a:chOff x="6210997" y="1433695"/>
            <a:chExt cx="1457348" cy="569295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6C2D8D2A-4D98-4CD3-8C2B-6BBB5143802A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F966ED19-87A2-42F5-BC40-8A76C1CC0DE5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3722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 b="1">
                  <a:solidFill>
                    <a:srgbClr val="0051F2"/>
                  </a:solidFill>
                  <a:cs typeface="Arial" pitchFamily="34" charset="0"/>
                </a:defRPr>
              </a:lvl1pPr>
            </a:lstStyle>
            <a:p>
              <a:pPr algn="just"/>
              <a:r>
                <a:rPr lang="en-US" altLang="ko-KR" dirty="0"/>
                <a:t>- NAC</a:t>
              </a:r>
            </a:p>
            <a:p>
              <a:pPr algn="just"/>
              <a:r>
                <a:rPr lang="en-US" altLang="ko-KR" dirty="0"/>
                <a:t>- KICPAA      </a:t>
              </a:r>
              <a:endParaRPr lang="ko-KR" altLang="en-US" dirty="0"/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6D6AA732-EF34-4A71-8A12-2E62594F682A}"/>
              </a:ext>
            </a:extLst>
          </p:cNvPr>
          <p:cNvGrpSpPr/>
          <p:nvPr/>
        </p:nvGrpSpPr>
        <p:grpSpPr>
          <a:xfrm>
            <a:off x="6262231" y="4772588"/>
            <a:ext cx="1411829" cy="1015663"/>
            <a:chOff x="6210997" y="1433695"/>
            <a:chExt cx="1457348" cy="722567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23E5AE4D-4C50-4D4C-B76C-E91B0466FE12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7DA1E6C6-72D8-4A0C-A8DC-C3C593FD8854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525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 b="1">
                  <a:solidFill>
                    <a:srgbClr val="0051F2"/>
                  </a:solidFill>
                  <a:cs typeface="Arial" pitchFamily="34" charset="0"/>
                </a:defRPr>
              </a:lvl1pPr>
            </a:lstStyle>
            <a:p>
              <a:r>
                <a:rPr lang="en-US" altLang="ko-KR" dirty="0"/>
                <a:t>Law on Accounting and Auditing       </a:t>
              </a:r>
              <a:endParaRPr lang="ko-KR" altLang="en-US" dirty="0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D4A9E31A-AFC7-415B-A57A-B5AEA9E39E17}"/>
              </a:ext>
            </a:extLst>
          </p:cNvPr>
          <p:cNvGrpSpPr/>
          <p:nvPr/>
        </p:nvGrpSpPr>
        <p:grpSpPr>
          <a:xfrm>
            <a:off x="9744943" y="4772587"/>
            <a:ext cx="1573297" cy="1600439"/>
            <a:chOff x="6204194" y="1433695"/>
            <a:chExt cx="1624021" cy="1138590"/>
          </a:xfrm>
        </p:grpSpPr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A789C993-41E9-4F3C-A239-1930315A0424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00DBF44D-F11B-4575-943F-9B09E806F5FD}"/>
                </a:ext>
              </a:extLst>
            </p:cNvPr>
            <p:cNvSpPr txBox="1"/>
            <p:nvPr/>
          </p:nvSpPr>
          <p:spPr>
            <a:xfrm>
              <a:off x="6204194" y="1586967"/>
              <a:ext cx="1624021" cy="985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 b="1">
                  <a:solidFill>
                    <a:srgbClr val="0051F2"/>
                  </a:solidFill>
                  <a:cs typeface="Arial" pitchFamily="34" charset="0"/>
                </a:defRPr>
              </a:lvl1pPr>
            </a:lstStyle>
            <a:p>
              <a:r>
                <a:rPr lang="en-US" altLang="ko-KR" dirty="0"/>
                <a:t>Kampuchea Institute of Certified Public Accountants and Auditors (KICPAAA)       </a:t>
              </a:r>
              <a:endParaRPr lang="ko-KR" altLang="en-US" dirty="0"/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71794621-7D3F-4DD6-80AC-DE22E9583B90}"/>
              </a:ext>
            </a:extLst>
          </p:cNvPr>
          <p:cNvSpPr txBox="1"/>
          <p:nvPr/>
        </p:nvSpPr>
        <p:spPr>
          <a:xfrm>
            <a:off x="996195" y="1782887"/>
            <a:ext cx="1476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1999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38E2AEC-DDEA-42BB-93DD-2022A190BA1F}"/>
              </a:ext>
            </a:extLst>
          </p:cNvPr>
          <p:cNvSpPr txBox="1"/>
          <p:nvPr/>
        </p:nvSpPr>
        <p:spPr>
          <a:xfrm>
            <a:off x="2739527" y="1782887"/>
            <a:ext cx="1476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2002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B3BE455-73B8-4D15-916D-1AB331D4F83B}"/>
              </a:ext>
            </a:extLst>
          </p:cNvPr>
          <p:cNvSpPr txBox="1"/>
          <p:nvPr/>
        </p:nvSpPr>
        <p:spPr>
          <a:xfrm>
            <a:off x="6226191" y="1782887"/>
            <a:ext cx="1476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46AEA442-E9B7-49AD-9D3A-DAD75EF39FE2}"/>
              </a:ext>
            </a:extLst>
          </p:cNvPr>
          <p:cNvSpPr txBox="1"/>
          <p:nvPr/>
        </p:nvSpPr>
        <p:spPr>
          <a:xfrm>
            <a:off x="9712855" y="1782887"/>
            <a:ext cx="1476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rgbClr val="0051F2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rgbClr val="0051F2"/>
              </a:solidFill>
              <a:cs typeface="Arial" pitchFamily="34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6578272F-76ED-4B3B-817F-9566BDB2F4B3}"/>
              </a:ext>
            </a:extLst>
          </p:cNvPr>
          <p:cNvSpPr txBox="1"/>
          <p:nvPr/>
        </p:nvSpPr>
        <p:spPr>
          <a:xfrm>
            <a:off x="4482859" y="1782887"/>
            <a:ext cx="1476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2003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89A3B476-166A-4AFE-9BD9-DFDA8F10A0FA}"/>
              </a:ext>
            </a:extLst>
          </p:cNvPr>
          <p:cNvCxnSpPr/>
          <p:nvPr/>
        </p:nvCxnSpPr>
        <p:spPr>
          <a:xfrm>
            <a:off x="1734195" y="2348447"/>
            <a:ext cx="0" cy="432000"/>
          </a:xfrm>
          <a:prstGeom prst="line">
            <a:avLst/>
          </a:prstGeom>
          <a:ln w="666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23B17383-0FA1-4033-9369-AF60133440D9}"/>
              </a:ext>
            </a:extLst>
          </p:cNvPr>
          <p:cNvCxnSpPr/>
          <p:nvPr/>
        </p:nvCxnSpPr>
        <p:spPr>
          <a:xfrm>
            <a:off x="3477527" y="2348447"/>
            <a:ext cx="0" cy="432000"/>
          </a:xfrm>
          <a:prstGeom prst="line">
            <a:avLst/>
          </a:prstGeom>
          <a:ln w="666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9023CF53-2D7C-4DB2-8CE5-E737C3E6FF14}"/>
              </a:ext>
            </a:extLst>
          </p:cNvPr>
          <p:cNvCxnSpPr/>
          <p:nvPr/>
        </p:nvCxnSpPr>
        <p:spPr>
          <a:xfrm>
            <a:off x="5220859" y="2348447"/>
            <a:ext cx="0" cy="432000"/>
          </a:xfrm>
          <a:prstGeom prst="line">
            <a:avLst/>
          </a:prstGeom>
          <a:ln w="666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62AEE4CE-48E6-4592-80DE-A36057DB8329}"/>
              </a:ext>
            </a:extLst>
          </p:cNvPr>
          <p:cNvCxnSpPr/>
          <p:nvPr/>
        </p:nvCxnSpPr>
        <p:spPr>
          <a:xfrm>
            <a:off x="6964191" y="2348447"/>
            <a:ext cx="0" cy="432000"/>
          </a:xfrm>
          <a:prstGeom prst="line">
            <a:avLst/>
          </a:prstGeom>
          <a:ln w="666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FD5BA895-9735-4BCB-B879-11B0D3CEA941}"/>
              </a:ext>
            </a:extLst>
          </p:cNvPr>
          <p:cNvCxnSpPr/>
          <p:nvPr/>
        </p:nvCxnSpPr>
        <p:spPr>
          <a:xfrm>
            <a:off x="10450855" y="2348447"/>
            <a:ext cx="0" cy="432000"/>
          </a:xfrm>
          <a:prstGeom prst="line">
            <a:avLst/>
          </a:prstGeom>
          <a:ln w="666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21">
            <a:extLst>
              <a:ext uri="{FF2B5EF4-FFF2-40B4-BE49-F238E27FC236}">
                <a16:creationId xmlns:a16="http://schemas.microsoft.com/office/drawing/2014/main" id="{4DE4F6D3-609E-407C-9143-CBA81BF276FC}"/>
              </a:ext>
            </a:extLst>
          </p:cNvPr>
          <p:cNvCxnSpPr/>
          <p:nvPr/>
        </p:nvCxnSpPr>
        <p:spPr>
          <a:xfrm>
            <a:off x="8707523" y="4267111"/>
            <a:ext cx="0" cy="432000"/>
          </a:xfrm>
          <a:prstGeom prst="line">
            <a:avLst/>
          </a:prstGeom>
          <a:ln w="666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8B2952E2-577B-4C9A-ACEB-C2FDCC437AFB}"/>
              </a:ext>
            </a:extLst>
          </p:cNvPr>
          <p:cNvSpPr txBox="1"/>
          <p:nvPr/>
        </p:nvSpPr>
        <p:spPr>
          <a:xfrm>
            <a:off x="7969523" y="1782887"/>
            <a:ext cx="1476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148" name="Straight Connector 46">
            <a:extLst>
              <a:ext uri="{FF2B5EF4-FFF2-40B4-BE49-F238E27FC236}">
                <a16:creationId xmlns:a16="http://schemas.microsoft.com/office/drawing/2014/main" id="{633038E5-2158-4A6C-B819-07691044778A}"/>
              </a:ext>
            </a:extLst>
          </p:cNvPr>
          <p:cNvCxnSpPr/>
          <p:nvPr/>
        </p:nvCxnSpPr>
        <p:spPr>
          <a:xfrm>
            <a:off x="8707523" y="2348447"/>
            <a:ext cx="0" cy="432000"/>
          </a:xfrm>
          <a:prstGeom prst="line">
            <a:avLst/>
          </a:prstGeom>
          <a:ln w="666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Group 32">
            <a:extLst>
              <a:ext uri="{FF2B5EF4-FFF2-40B4-BE49-F238E27FC236}">
                <a16:creationId xmlns:a16="http://schemas.microsoft.com/office/drawing/2014/main" id="{43E9310C-1158-4B1B-8A9C-4D46A3A756F5}"/>
              </a:ext>
            </a:extLst>
          </p:cNvPr>
          <p:cNvGrpSpPr/>
          <p:nvPr/>
        </p:nvGrpSpPr>
        <p:grpSpPr>
          <a:xfrm>
            <a:off x="8006881" y="4772591"/>
            <a:ext cx="1411829" cy="1015664"/>
            <a:chOff x="6210997" y="1433695"/>
            <a:chExt cx="1457348" cy="722567"/>
          </a:xfrm>
        </p:grpSpPr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119AAC3D-9B4C-4730-A93E-ED89FFDD09E2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4EF635BD-140C-4A04-8192-84BAFD707130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 b="1">
                  <a:solidFill>
                    <a:srgbClr val="0051F2"/>
                  </a:solidFill>
                  <a:cs typeface="Arial" pitchFamily="34" charset="0"/>
                </a:defRPr>
              </a:lvl1pPr>
            </a:lstStyle>
            <a:p>
              <a:r>
                <a:rPr lang="en-US" altLang="ko-KR" dirty="0"/>
                <a:t>National Accounting Council      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50544"/>
          </a:xfrm>
        </p:spPr>
        <p:txBody>
          <a:bodyPr vert="horz">
            <a:normAutofit/>
          </a:bodyPr>
          <a:lstStyle/>
          <a:p>
            <a:r>
              <a:rPr lang="en-US" sz="2800" dirty="0">
                <a:solidFill>
                  <a:srgbClr val="0051F2"/>
                </a:solidFill>
              </a:rPr>
              <a:t>REGULATORY BODIES OF ACCOUNTING AND AUDITING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sz="half" idx="1"/>
          </p:nvPr>
        </p:nvSpPr>
        <p:spPr>
          <a:xfrm>
            <a:off x="924559" y="2084833"/>
            <a:ext cx="4912359" cy="10259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51F2"/>
                </a:solidFill>
              </a:rPr>
              <a:t>NATIONAL ACCOUNTING COUNCIL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sz="half" idx="2"/>
          </p:nvPr>
        </p:nvSpPr>
        <p:spPr>
          <a:xfrm>
            <a:off x="6441440" y="2084833"/>
            <a:ext cx="4912359" cy="105054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0051F2"/>
                </a:solidFill>
              </a:rPr>
              <a:t>KAMPUCHEA INSTITUTE OF CERTIFIED ACCOUNTANTS AND AUDITORS (KICPAA)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759" y="2968529"/>
            <a:ext cx="2826205" cy="28262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5F328C-3CFA-4FE5-B114-BAFE2F5A8A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0" r="69556" b="6848"/>
          <a:stretch/>
        </p:blipFill>
        <p:spPr>
          <a:xfrm>
            <a:off x="6758415" y="3299791"/>
            <a:ext cx="3095676" cy="2972993"/>
          </a:xfrm>
          <a:prstGeom prst="rect">
            <a:avLst/>
          </a:prstGeom>
          <a:solidFill>
            <a:srgbClr val="002060"/>
          </a:solidFill>
          <a:ln w="28575">
            <a:solidFill>
              <a:srgbClr val="0051F2"/>
            </a:solidFill>
          </a:ln>
        </p:spPr>
      </p:pic>
    </p:spTree>
    <p:extLst>
      <p:ext uri="{BB962C8B-B14F-4D97-AF65-F5344CB8AC3E}">
        <p14:creationId xmlns:p14="http://schemas.microsoft.com/office/powerpoint/2010/main" val="222674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0CD09-34D3-4FD6-83F2-B58506A0A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1386669"/>
            <a:ext cx="9519920" cy="10668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51F2"/>
                </a:solidFill>
                <a:latin typeface="Arial Narrow" panose="020B0606020202030204" pitchFamily="34" charset="0"/>
              </a:rPr>
              <a:t>ONLY ONE professional accountancy Organization in Cambodia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76F30-BF6D-49C3-B320-AF2B6BF49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6000" y="2862943"/>
            <a:ext cx="4862286" cy="338545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 Narrow" panose="020B0606020202030204" pitchFamily="34" charset="0"/>
                <a:ea typeface="Adobe Heiti Std R" panose="020B0400000000000000" pitchFamily="34" charset="-128"/>
              </a:rPr>
              <a:t>KICPAA is an ASSOCIATE MEMBER (2008) of International Federation of Accountants (IFAC)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BDAA7A-82A8-4035-8E2B-5F6674F3B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636838"/>
            <a:ext cx="4527441" cy="36115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 Narrow" panose="020B0606020202030204" pitchFamily="34" charset="0"/>
                <a:ea typeface="Adobe Heiti Std R" panose="020B0400000000000000" pitchFamily="34" charset="-128"/>
              </a:rPr>
              <a:t>KICPAA is a Premier MEMBER (2003) of ASEAN Federation of Accountants (AFA)</a:t>
            </a:r>
          </a:p>
          <a:p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60B0D-DFDE-4433-8E34-6B8FDE2BD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13AB275-2960-4D1A-93AB-1778F7DA6E8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0C2037-5F22-46E2-8B9E-9893070F9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033" y="4051032"/>
            <a:ext cx="4385927" cy="21973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122979-A96D-4898-A081-77A0DE008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2159" y="3838698"/>
            <a:ext cx="2304869" cy="230486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ABC4E2D-84EA-4D7D-BDD1-42091F76DC3C}"/>
              </a:ext>
            </a:extLst>
          </p:cNvPr>
          <p:cNvSpPr txBox="1">
            <a:spLocks/>
          </p:cNvSpPr>
          <p:nvPr/>
        </p:nvSpPr>
        <p:spPr>
          <a:xfrm>
            <a:off x="1249680" y="365759"/>
            <a:ext cx="7770440" cy="8375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0051F2"/>
                </a:solidFill>
                <a:latin typeface="Arial Narrow" panose="020B0606020202030204" pitchFamily="34" charset="0"/>
              </a:rPr>
              <a:t>WHO ARE WE?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9BE5A2-4D60-4328-8407-BBA10521D86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0" r="69556" b="6848"/>
          <a:stretch/>
        </p:blipFill>
        <p:spPr>
          <a:xfrm>
            <a:off x="9597923" y="609599"/>
            <a:ext cx="1875994" cy="1801648"/>
          </a:xfrm>
          <a:prstGeom prst="rect">
            <a:avLst/>
          </a:prstGeom>
          <a:solidFill>
            <a:srgbClr val="002060"/>
          </a:solidFill>
          <a:ln w="28575">
            <a:solidFill>
              <a:srgbClr val="0051F2"/>
            </a:solidFill>
          </a:ln>
        </p:spPr>
      </p:pic>
    </p:spTree>
    <p:extLst>
      <p:ext uri="{BB962C8B-B14F-4D97-AF65-F5344CB8AC3E}">
        <p14:creationId xmlns:p14="http://schemas.microsoft.com/office/powerpoint/2010/main" val="45669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9661" y="2721258"/>
            <a:ext cx="8434459" cy="759504"/>
          </a:xfrm>
        </p:spPr>
        <p:txBody>
          <a:bodyPr/>
          <a:lstStyle/>
          <a:p>
            <a:pPr algn="ctr"/>
            <a:r>
              <a:rPr lang="en-US" sz="3600" cap="none" dirty="0">
                <a:solidFill>
                  <a:srgbClr val="0000FF"/>
                </a:solidFill>
                <a:ea typeface="Adobe Fan Heiti Std B" panose="020B0700000000000000" pitchFamily="34" charset="-128"/>
              </a:rPr>
              <a:t>VISION</a:t>
            </a:r>
            <a:endParaRPr lang="en-US" sz="36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9661" y="3712918"/>
            <a:ext cx="8434459" cy="1425070"/>
          </a:xfrm>
        </p:spPr>
        <p:txBody>
          <a:bodyPr/>
          <a:lstStyle/>
          <a:p>
            <a:r>
              <a:rPr lang="en-US" sz="3200" b="1" dirty="0">
                <a:solidFill>
                  <a:srgbClr val="0000FF"/>
                </a:solidFill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To be a RECOGNIZED and TRUSTED professional accountancy organization (PAO) in the region. 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srgbClr val="E7E6E6">
                    <a:lumMod val="75000"/>
                  </a:srgbClr>
                </a:solidFill>
                <a:latin typeface="Calibri" panose="020F0502020204030204"/>
              </a:rPr>
              <a:pPr defTabSz="685766"/>
              <a:t>6</a:t>
            </a:fld>
            <a:endParaRPr lang="en-US">
              <a:solidFill>
                <a:srgbClr val="E7E6E6">
                  <a:lumMod val="75000"/>
                </a:srgbClr>
              </a:solidFill>
              <a:latin typeface="Calibri" panose="020F0502020204030204"/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0657A075-A711-4FE0-88F0-19AB7011EB6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" r="86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54355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F1A804A0-BDCE-408A-B83F-D972530AD79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43" b="16243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0" y="3266924"/>
            <a:ext cx="8128000" cy="593876"/>
          </a:xfrm>
        </p:spPr>
        <p:txBody>
          <a:bodyPr/>
          <a:lstStyle/>
          <a:p>
            <a:r>
              <a:rPr lang="en-US" dirty="0"/>
              <a:t>mission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>
                <a:solidFill>
                  <a:srgbClr val="0D96C5">
                    <a:lumMod val="75000"/>
                  </a:srgbClr>
                </a:solidFill>
                <a:latin typeface="Calibri" panose="020F0502020204030204"/>
              </a:rPr>
              <a:t>Your Date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srgbClr val="0D96C5">
                    <a:lumMod val="75000"/>
                  </a:srgbClr>
                </a:solidFill>
                <a:latin typeface="Calibri" panose="020F0502020204030204"/>
              </a:rPr>
              <a:pPr defTabSz="685766"/>
              <a:t>7</a:t>
            </a:fld>
            <a:endParaRPr lang="en-US">
              <a:solidFill>
                <a:srgbClr val="0D96C5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0" y="4017579"/>
            <a:ext cx="8128000" cy="319164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We are 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committed to upholding public interest</a:t>
            </a:r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 through educating and governing our members with high competent professional and ethical standards,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To maintain the 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confidence of the public in the profession,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To be heard by wider community</a:t>
            </a:r>
            <a:endParaRPr lang="en-US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l"/>
            <a:endParaRPr lang="en-US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01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F1A804A0-BDCE-408A-B83F-D972530AD79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43" b="16243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0" y="3266924"/>
            <a:ext cx="8128000" cy="593876"/>
          </a:xfrm>
        </p:spPr>
        <p:txBody>
          <a:bodyPr/>
          <a:lstStyle/>
          <a:p>
            <a:r>
              <a:rPr lang="en-US" dirty="0"/>
              <a:t>Core values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>
                <a:solidFill>
                  <a:srgbClr val="0D96C5">
                    <a:lumMod val="75000"/>
                  </a:srgbClr>
                </a:solidFill>
                <a:latin typeface="Calibri" panose="020F0502020204030204"/>
              </a:rPr>
              <a:t>Your Date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srgbClr val="0D96C5">
                    <a:lumMod val="75000"/>
                  </a:srgbClr>
                </a:solidFill>
                <a:latin typeface="Calibri" panose="020F0502020204030204"/>
              </a:rPr>
              <a:pPr defTabSz="685766"/>
              <a:t>8</a:t>
            </a:fld>
            <a:endParaRPr lang="en-US">
              <a:solidFill>
                <a:srgbClr val="0D96C5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47E3646-2BD3-4A77-B178-32DAF67E2747}"/>
              </a:ext>
            </a:extLst>
          </p:cNvPr>
          <p:cNvSpPr txBox="1">
            <a:spLocks/>
          </p:cNvSpPr>
          <p:nvPr/>
        </p:nvSpPr>
        <p:spPr>
          <a:xfrm>
            <a:off x="4064000" y="4157522"/>
            <a:ext cx="8128000" cy="2418098"/>
          </a:xfrm>
          <a:prstGeom prst="rect">
            <a:avLst/>
          </a:prstGeom>
        </p:spPr>
        <p:txBody>
          <a:bodyPr vert="horz" lIns="274320" tIns="45720" rIns="27432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100" kern="120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 defTabSz="124460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Fairness</a:t>
            </a:r>
            <a:endParaRPr lang="en-US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228600" lvl="1" indent="-228600" defTabSz="12001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Accountability</a:t>
            </a:r>
          </a:p>
          <a:p>
            <a:pPr marL="228600" lvl="1" indent="-228600" defTabSz="12001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Integrity</a:t>
            </a:r>
          </a:p>
          <a:p>
            <a:pPr marL="228600" lvl="1" indent="-228600" defTabSz="12001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  <a:ea typeface="Adobe Fan Heiti Std B" panose="020B0700000000000000" pitchFamily="34" charset="-128"/>
              </a:rPr>
              <a:t>Respectfulness</a:t>
            </a:r>
          </a:p>
          <a:p>
            <a:endParaRPr lang="en-US" sz="2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17500"/>
            <a:ext cx="9144000" cy="651329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rgbClr val="0051F2"/>
                </a:solidFill>
              </a:rPr>
              <a:t>ROLES AND FUNCTIONS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71128617"/>
              </p:ext>
            </p:extLst>
          </p:nvPr>
        </p:nvGraphicFramePr>
        <p:xfrm>
          <a:off x="1230086" y="968830"/>
          <a:ext cx="10352314" cy="5571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D966-9810-4EB9-925F-2A35C0C6E18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12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11819</TotalTime>
  <Words>1173</Words>
  <Application>Microsoft Office PowerPoint</Application>
  <PresentationFormat>Widescreen</PresentationFormat>
  <Paragraphs>234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Adobe Fan Heiti Std B</vt:lpstr>
      <vt:lpstr>Arial</vt:lpstr>
      <vt:lpstr>Arial Narrow</vt:lpstr>
      <vt:lpstr>Calibri</vt:lpstr>
      <vt:lpstr>Calibri Light</vt:lpstr>
      <vt:lpstr>Kh muol pali</vt:lpstr>
      <vt:lpstr>Office Theme</vt:lpstr>
      <vt:lpstr>DELIVERING INTEGRITY AND TRUST</vt:lpstr>
      <vt:lpstr> Agenda</vt:lpstr>
      <vt:lpstr>Institutional Development</vt:lpstr>
      <vt:lpstr>REGULATORY BODIES OF ACCOUNTING AND AUDITING</vt:lpstr>
      <vt:lpstr>ONLY ONE professional accountancy Organization in Cambodia</vt:lpstr>
      <vt:lpstr>VISION</vt:lpstr>
      <vt:lpstr>mission</vt:lpstr>
      <vt:lpstr>Core values</vt:lpstr>
      <vt:lpstr>ROLES AND FUNCTIONS</vt:lpstr>
      <vt:lpstr>KICPAA members (June 2019)</vt:lpstr>
      <vt:lpstr>NATIONAL AND INTERNATIONAL COOPERATION</vt:lpstr>
      <vt:lpstr>WHAT IS INTEGRITY?</vt:lpstr>
      <vt:lpstr>PowerPoint Presentation</vt:lpstr>
      <vt:lpstr>WHAT DO WE DO?</vt:lpstr>
      <vt:lpstr>Sub-Decree on Code of Ethics for professional accountants (2005)</vt:lpstr>
      <vt:lpstr>Prakas on Committee for Ethics for Professional Accountants (2005)</vt:lpstr>
      <vt:lpstr>Prakas on Quality Assurance and Monitoring Committee (2016) </vt:lpstr>
      <vt:lpstr>PowerPoint Presentation</vt:lpstr>
      <vt:lpstr>PowerPoint Presentation</vt:lpstr>
      <vt:lpstr>IFAC’s SMO</vt:lpstr>
      <vt:lpstr>DEVELOPMENT PLAN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Dell</cp:lastModifiedBy>
  <cp:revision>83</cp:revision>
  <dcterms:created xsi:type="dcterms:W3CDTF">2018-02-18T19:39:47Z</dcterms:created>
  <dcterms:modified xsi:type="dcterms:W3CDTF">2019-12-16T00:01:45Z</dcterms:modified>
</cp:coreProperties>
</file>